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48.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8.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47.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3" roundtripDataSignature="AMtx7mi/i7ZZ0PFPkIu/73ggihjvOqC/3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slide" Target="slides/slide42.xml"/><Relationship Id="rId45" Type="http://schemas.openxmlformats.org/officeDocument/2006/relationships/slide" Target="slides/slide41.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slide" Target="slides/slide44.xml"/><Relationship Id="rId47" Type="http://schemas.openxmlformats.org/officeDocument/2006/relationships/slide" Target="slides/slide43.xml"/><Relationship Id="rId49" Type="http://schemas.openxmlformats.org/officeDocument/2006/relationships/slide" Target="slides/slide4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slide" Target="slides/slide47.xml"/><Relationship Id="rId50" Type="http://schemas.openxmlformats.org/officeDocument/2006/relationships/slide" Target="slides/slide46.xml"/><Relationship Id="rId53" Type="http://customschemas.google.com/relationships/presentationmetadata" Target="metadata"/><Relationship Id="rId52" Type="http://schemas.openxmlformats.org/officeDocument/2006/relationships/slide" Target="slides/slide48.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 name="Google Shape;4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 name="Google Shape;10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3" name="Google Shape;10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 name="Google Shape;110;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p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 name="Google Shape;118;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9" name="Google Shape;119;p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6" name="Google Shape;12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3" name="Google Shape;13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1" name="Google Shape;14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7" name="Google Shape;14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4" name="Google Shape;154;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0" name="Google Shape;160;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6" name="Google Shape;166;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g2c633ba7570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6" name="Google Shape;46;g2c633ba7570_0_2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 name="Google Shape;47;g2c633ba7570_0_2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2" name="Google Shape;17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8" name="Google Shape;178;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6" name="Google Shape;18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4" name="Google Shape;194;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2" name="Google Shape;202;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0" name="Google Shape;210;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8" name="Google Shape;218;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6" name="Google Shape;22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3" name="Google Shape;233;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0" name="Google Shape;240;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g2c633ba7570_0_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53" name="Google Shape;53;g2c633ba7570_0_2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 name="Google Shape;54;g2c633ba7570_0_2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6" name="Google Shape;246;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2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7" name="Google Shape;257;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3" name="Google Shape;26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0" name="Google Shape;270;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6" name="Google Shape;276;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3" name="Google Shape;28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0" name="Google Shape;290;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3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6" name="Google Shape;296;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2" name="Google Shape;302;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9" name="Google Shape;309;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2c633ba7570_0_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0" name="Google Shape;60;g2c633ba7570_0_3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 name="Google Shape;61;g2c633ba7570_0_3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5" name="Google Shape;315;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2" name="Google Shape;322;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3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9" name="Google Shape;329;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6" name="Google Shape;336;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2" name="Google Shape;342;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8" name="Google Shape;348;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4" name="Google Shape;354;p4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Arial"/>
              <a:buNone/>
            </a:pPr>
            <a:r>
              <a:t/>
            </a:r>
            <a:endParaRPr b="1"/>
          </a:p>
        </p:txBody>
      </p:sp>
      <p:sp>
        <p:nvSpPr>
          <p:cNvPr id="355" name="Google Shape;355;p4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GB" sz="1200"/>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2" name="Google Shape;362;p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Arial"/>
              <a:buNone/>
            </a:pPr>
            <a:r>
              <a:t/>
            </a:r>
            <a:endParaRPr b="1"/>
          </a:p>
        </p:txBody>
      </p:sp>
      <p:sp>
        <p:nvSpPr>
          <p:cNvPr id="363" name="Google Shape;363;p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GB" sz="1200"/>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p4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0" name="Google Shape;370;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7" name="Google Shape;6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3" name="Google Shape;7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 name="Google Shape;79;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0" name="Google Shape;80;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7" name="Google Shape;87;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 name="Google Shape;94;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5" name="Google Shape;95;p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hyperlink" Target="http://www.inee.org"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11" name="Shape 11"/>
        <p:cNvGrpSpPr/>
        <p:nvPr/>
      </p:nvGrpSpPr>
      <p:grpSpPr>
        <a:xfrm>
          <a:off x="0" y="0"/>
          <a:ext cx="0" cy="0"/>
          <a:chOff x="0" y="0"/>
          <a:chExt cx="0" cy="0"/>
        </a:xfrm>
      </p:grpSpPr>
      <p:sp>
        <p:nvSpPr>
          <p:cNvPr id="12" name="Google Shape;12;p64"/>
          <p:cNvSpPr/>
          <p:nvPr/>
        </p:nvSpPr>
        <p:spPr>
          <a:xfrm>
            <a:off x="0" y="5228699"/>
            <a:ext cx="12192000" cy="16293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58900" lIns="58900" spcFirstLastPara="1" rIns="58900" wrap="square" tIns="589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pic>
        <p:nvPicPr>
          <p:cNvPr id="13" name="Google Shape;13;p64"/>
          <p:cNvPicPr preferRelativeResize="0"/>
          <p:nvPr/>
        </p:nvPicPr>
        <p:blipFill rotWithShape="1">
          <a:blip r:embed="rId2">
            <a:alphaModFix/>
          </a:blip>
          <a:srcRect b="0" l="0" r="0" t="0"/>
          <a:stretch/>
        </p:blipFill>
        <p:spPr>
          <a:xfrm>
            <a:off x="2180105" y="5476252"/>
            <a:ext cx="7831771" cy="1134180"/>
          </a:xfrm>
          <a:prstGeom prst="rect">
            <a:avLst/>
          </a:prstGeom>
          <a:noFill/>
          <a:ln>
            <a:noFill/>
          </a:ln>
        </p:spPr>
      </p:pic>
      <p:sp>
        <p:nvSpPr>
          <p:cNvPr id="14" name="Google Shape;14;p64"/>
          <p:cNvSpPr txBox="1"/>
          <p:nvPr>
            <p:ph type="title"/>
          </p:nvPr>
        </p:nvSpPr>
        <p:spPr>
          <a:xfrm>
            <a:off x="612000" y="847440"/>
            <a:ext cx="10968000" cy="2503200"/>
          </a:xfrm>
          <a:prstGeom prst="rect">
            <a:avLst/>
          </a:prstGeom>
          <a:noFill/>
          <a:ln>
            <a:noFill/>
          </a:ln>
        </p:spPr>
        <p:txBody>
          <a:bodyPr anchorCtr="0" anchor="t" bIns="117825" lIns="117825" spcFirstLastPara="1" rIns="117825" wrap="square" tIns="117825">
            <a:normAutofit/>
          </a:bodyPr>
          <a:lstStyle>
            <a:lvl1pPr lvl="0" marR="0" rtl="0" algn="ctr">
              <a:lnSpc>
                <a:spcPct val="100000"/>
              </a:lnSpc>
              <a:spcBef>
                <a:spcPts val="0"/>
              </a:spcBef>
              <a:spcAft>
                <a:spcPts val="0"/>
              </a:spcAft>
              <a:buClr>
                <a:srgbClr val="FFFFFF"/>
              </a:buClr>
              <a:buSzPts val="6200"/>
              <a:buFont typeface="Arial"/>
              <a:buNone/>
              <a:defRPr b="0" i="0" sz="62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
        <p:nvSpPr>
          <p:cNvPr id="15" name="Google Shape;15;p64"/>
          <p:cNvSpPr txBox="1"/>
          <p:nvPr>
            <p:ph idx="1" type="subTitle"/>
          </p:nvPr>
        </p:nvSpPr>
        <p:spPr>
          <a:xfrm>
            <a:off x="1133400" y="3722640"/>
            <a:ext cx="10095900" cy="1134000"/>
          </a:xfrm>
          <a:prstGeom prst="rect">
            <a:avLst/>
          </a:prstGeom>
          <a:noFill/>
          <a:ln>
            <a:noFill/>
          </a:ln>
        </p:spPr>
        <p:txBody>
          <a:bodyPr anchorCtr="0" anchor="t" bIns="117825" lIns="117825" spcFirstLastPara="1" rIns="117825" wrap="square" tIns="117825">
            <a:normAutofit/>
          </a:bodyPr>
          <a:lstStyle>
            <a:lvl1pPr lvl="0" marR="0" rtl="0" algn="ctr">
              <a:lnSpc>
                <a:spcPct val="100000"/>
              </a:lnSpc>
              <a:spcBef>
                <a:spcPts val="0"/>
              </a:spcBef>
              <a:spcAft>
                <a:spcPts val="0"/>
              </a:spcAft>
              <a:buClr>
                <a:srgbClr val="FFFFFF"/>
              </a:buClr>
              <a:buSzPts val="3200"/>
              <a:buFont typeface="Arial"/>
              <a:buNone/>
              <a:defRPr b="0" i="0" sz="32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16" name="Shape 16"/>
        <p:cNvGrpSpPr/>
        <p:nvPr/>
      </p:nvGrpSpPr>
      <p:grpSpPr>
        <a:xfrm>
          <a:off x="0" y="0"/>
          <a:ext cx="0" cy="0"/>
          <a:chOff x="0" y="0"/>
          <a:chExt cx="0" cy="0"/>
        </a:xfrm>
      </p:grpSpPr>
      <p:pic>
        <p:nvPicPr>
          <p:cNvPr id="17" name="Google Shape;17;p65"/>
          <p:cNvPicPr preferRelativeResize="0"/>
          <p:nvPr/>
        </p:nvPicPr>
        <p:blipFill rotWithShape="1">
          <a:blip r:embed="rId2">
            <a:alphaModFix/>
          </a:blip>
          <a:srcRect b="0" l="0" r="0" t="0"/>
          <a:stretch/>
        </p:blipFill>
        <p:spPr>
          <a:xfrm>
            <a:off x="9801558" y="6215190"/>
            <a:ext cx="1922077" cy="442170"/>
          </a:xfrm>
          <a:prstGeom prst="rect">
            <a:avLst/>
          </a:prstGeom>
          <a:noFill/>
          <a:ln>
            <a:noFill/>
          </a:ln>
        </p:spPr>
      </p:pic>
      <p:cxnSp>
        <p:nvCxnSpPr>
          <p:cNvPr id="18" name="Google Shape;18;p65"/>
          <p:cNvCxnSpPr/>
          <p:nvPr/>
        </p:nvCxnSpPr>
        <p:spPr>
          <a:xfrm>
            <a:off x="-19900" y="6052230"/>
            <a:ext cx="12255600" cy="0"/>
          </a:xfrm>
          <a:prstGeom prst="straightConnector1">
            <a:avLst/>
          </a:prstGeom>
          <a:noFill/>
          <a:ln cap="flat" cmpd="sng" w="28575">
            <a:solidFill>
              <a:srgbClr val="163644"/>
            </a:solidFill>
            <a:prstDash val="solid"/>
            <a:round/>
            <a:headEnd len="sm" w="sm" type="none"/>
            <a:tailEnd len="sm" w="sm" type="none"/>
          </a:ln>
        </p:spPr>
      </p:cxnSp>
      <p:sp>
        <p:nvSpPr>
          <p:cNvPr id="19" name="Google Shape;19;p65"/>
          <p:cNvSpPr txBox="1"/>
          <p:nvPr/>
        </p:nvSpPr>
        <p:spPr>
          <a:xfrm>
            <a:off x="313867" y="988680"/>
            <a:ext cx="11543100" cy="515100"/>
          </a:xfrm>
          <a:prstGeom prst="rect">
            <a:avLst/>
          </a:prstGeom>
          <a:noFill/>
          <a:ln>
            <a:noFill/>
          </a:ln>
        </p:spPr>
        <p:txBody>
          <a:bodyPr anchorCtr="0" anchor="t" bIns="117825" lIns="117825" spcFirstLastPara="1" rIns="117825" wrap="square" tIns="117825">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20" name="Google Shape;20;p65"/>
          <p:cNvSpPr txBox="1"/>
          <p:nvPr>
            <p:ph type="title"/>
          </p:nvPr>
        </p:nvSpPr>
        <p:spPr>
          <a:xfrm>
            <a:off x="217867" y="2489700"/>
            <a:ext cx="11735100" cy="706200"/>
          </a:xfrm>
          <a:prstGeom prst="rect">
            <a:avLst/>
          </a:prstGeom>
          <a:noFill/>
          <a:ln>
            <a:noFill/>
          </a:ln>
        </p:spPr>
        <p:txBody>
          <a:bodyPr anchorCtr="0" anchor="t" bIns="117825" lIns="117825" spcFirstLastPara="1" rIns="117825" wrap="square" tIns="117825">
            <a:normAutofit/>
          </a:bodyPr>
          <a:lstStyle>
            <a:lvl1pPr lvl="0" marR="0" rtl="0" algn="ctr">
              <a:lnSpc>
                <a:spcPct val="100000"/>
              </a:lnSpc>
              <a:spcBef>
                <a:spcPts val="0"/>
              </a:spcBef>
              <a:spcAft>
                <a:spcPts val="0"/>
              </a:spcAft>
              <a:buClr>
                <a:srgbClr val="24427B"/>
              </a:buClr>
              <a:buSzPts val="3900"/>
              <a:buFont typeface="Arial"/>
              <a:buNone/>
              <a:defRPr b="1" i="0" sz="39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21" name="Shape 21"/>
        <p:cNvGrpSpPr/>
        <p:nvPr/>
      </p:nvGrpSpPr>
      <p:grpSpPr>
        <a:xfrm>
          <a:off x="0" y="0"/>
          <a:ext cx="0" cy="0"/>
          <a:chOff x="0" y="0"/>
          <a:chExt cx="0" cy="0"/>
        </a:xfrm>
      </p:grpSpPr>
      <p:pic>
        <p:nvPicPr>
          <p:cNvPr id="22" name="Google Shape;22;p66"/>
          <p:cNvPicPr preferRelativeResize="0"/>
          <p:nvPr/>
        </p:nvPicPr>
        <p:blipFill rotWithShape="1">
          <a:blip r:embed="rId2">
            <a:alphaModFix/>
          </a:blip>
          <a:srcRect b="0" l="0" r="0" t="0"/>
          <a:stretch/>
        </p:blipFill>
        <p:spPr>
          <a:xfrm>
            <a:off x="9801558" y="6215190"/>
            <a:ext cx="1922077" cy="442170"/>
          </a:xfrm>
          <a:prstGeom prst="rect">
            <a:avLst/>
          </a:prstGeom>
          <a:noFill/>
          <a:ln>
            <a:noFill/>
          </a:ln>
        </p:spPr>
      </p:pic>
      <p:cxnSp>
        <p:nvCxnSpPr>
          <p:cNvPr id="23" name="Google Shape;23;p66"/>
          <p:cNvCxnSpPr/>
          <p:nvPr/>
        </p:nvCxnSpPr>
        <p:spPr>
          <a:xfrm>
            <a:off x="-19900" y="6052230"/>
            <a:ext cx="12255600" cy="0"/>
          </a:xfrm>
          <a:prstGeom prst="straightConnector1">
            <a:avLst/>
          </a:prstGeom>
          <a:noFill/>
          <a:ln cap="flat" cmpd="sng" w="28575">
            <a:solidFill>
              <a:srgbClr val="163644"/>
            </a:solidFill>
            <a:prstDash val="solid"/>
            <a:round/>
            <a:headEnd len="sm" w="sm" type="none"/>
            <a:tailEnd len="sm" w="sm" type="none"/>
          </a:ln>
        </p:spPr>
      </p:cxnSp>
      <p:sp>
        <p:nvSpPr>
          <p:cNvPr id="24" name="Google Shape;24;p66"/>
          <p:cNvSpPr txBox="1"/>
          <p:nvPr/>
        </p:nvSpPr>
        <p:spPr>
          <a:xfrm>
            <a:off x="313867" y="988680"/>
            <a:ext cx="11543100" cy="515100"/>
          </a:xfrm>
          <a:prstGeom prst="rect">
            <a:avLst/>
          </a:prstGeom>
          <a:noFill/>
          <a:ln>
            <a:noFill/>
          </a:ln>
        </p:spPr>
        <p:txBody>
          <a:bodyPr anchorCtr="0" anchor="t" bIns="117825" lIns="117825" spcFirstLastPara="1" rIns="117825" wrap="square" tIns="117825">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25" name="Google Shape;25;p66"/>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a:bodyPr>
          <a:lstStyle>
            <a:lvl1pPr lvl="0" marR="0" rtl="0" algn="ctr">
              <a:lnSpc>
                <a:spcPct val="100000"/>
              </a:lnSpc>
              <a:spcBef>
                <a:spcPts val="0"/>
              </a:spcBef>
              <a:spcAft>
                <a:spcPts val="0"/>
              </a:spcAft>
              <a:buClr>
                <a:srgbClr val="24427B"/>
              </a:buClr>
              <a:buSzPts val="3900"/>
              <a:buFont typeface="Arial"/>
              <a:buNone/>
              <a:defRPr b="1" i="0" sz="39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800"/>
              <a:buFont typeface="Arial"/>
              <a:buNone/>
              <a:defRPr b="0" i="0" sz="1800" u="none" cap="none" strike="noStrike">
                <a:solidFill>
                  <a:srgbClr val="000000"/>
                </a:solidFill>
                <a:latin typeface="Arial"/>
                <a:ea typeface="Arial"/>
                <a:cs typeface="Arial"/>
                <a:sym typeface="Arial"/>
              </a:defRPr>
            </a:lvl9pPr>
          </a:lstStyle>
          <a:p/>
        </p:txBody>
      </p:sp>
      <p:sp>
        <p:nvSpPr>
          <p:cNvPr id="26" name="Google Shape;26;p66"/>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lvl1pPr indent="-393700" lvl="0" marL="457200" marR="0" rtl="0" algn="l">
              <a:lnSpc>
                <a:spcPct val="100000"/>
              </a:lnSpc>
              <a:spcBef>
                <a:spcPts val="0"/>
              </a:spcBef>
              <a:spcAft>
                <a:spcPts val="0"/>
              </a:spcAft>
              <a:buClr>
                <a:srgbClr val="000000"/>
              </a:buClr>
              <a:buSzPts val="2600"/>
              <a:buFont typeface="Arial"/>
              <a:buChar char="●"/>
              <a:defRPr b="0" i="0" sz="2600" u="none" cap="none" strike="noStrike">
                <a:solidFill>
                  <a:srgbClr val="000000"/>
                </a:solidFill>
                <a:latin typeface="Arial"/>
                <a:ea typeface="Arial"/>
                <a:cs typeface="Arial"/>
                <a:sym typeface="Arial"/>
              </a:defRPr>
            </a:lvl1pPr>
            <a:lvl2pPr indent="-374650" lvl="1" marL="914400" marR="0" rtl="0" algn="l">
              <a:lnSpc>
                <a:spcPct val="100000"/>
              </a:lnSpc>
              <a:spcBef>
                <a:spcPts val="0"/>
              </a:spcBef>
              <a:spcAft>
                <a:spcPts val="0"/>
              </a:spcAft>
              <a:buClr>
                <a:srgbClr val="000000"/>
              </a:buClr>
              <a:buSzPts val="2300"/>
              <a:buFont typeface="Arial"/>
              <a:buChar char="○"/>
              <a:defRPr b="0" i="0" sz="2300" u="none" cap="none" strike="noStrike">
                <a:solidFill>
                  <a:srgbClr val="000000"/>
                </a:solidFill>
                <a:latin typeface="Arial"/>
                <a:ea typeface="Arial"/>
                <a:cs typeface="Arial"/>
                <a:sym typeface="Arial"/>
              </a:defRPr>
            </a:lvl2pPr>
            <a:lvl3pPr indent="-361950" lvl="2" marL="1371600" marR="0" rtl="0" algn="l">
              <a:lnSpc>
                <a:spcPct val="100000"/>
              </a:lnSpc>
              <a:spcBef>
                <a:spcPts val="0"/>
              </a:spcBef>
              <a:spcAft>
                <a:spcPts val="0"/>
              </a:spcAft>
              <a:buClr>
                <a:srgbClr val="000000"/>
              </a:buClr>
              <a:buSzPts val="2100"/>
              <a:buFont typeface="Arial"/>
              <a:buChar char="■"/>
              <a:defRPr b="0" i="0" sz="2100" u="none" cap="none" strike="noStrike">
                <a:solidFill>
                  <a:srgbClr val="000000"/>
                </a:solidFill>
                <a:latin typeface="Arial"/>
                <a:ea typeface="Arial"/>
                <a:cs typeface="Arial"/>
                <a:sym typeface="Arial"/>
              </a:defRPr>
            </a:lvl3pPr>
            <a:lvl4pPr indent="-342900" lvl="3" marL="18288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4pPr>
            <a:lvl5pPr indent="-342900" lvl="4" marL="22860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5pPr>
            <a:lvl6pPr indent="-342900" lvl="5" marL="27432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6pPr>
            <a:lvl7pPr indent="-342900" lvl="6" marL="32004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7pPr>
            <a:lvl8pPr indent="-342900" lvl="7" marL="36576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8pPr>
            <a:lvl9pPr indent="-342900" lvl="8" marL="41148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27" name="Shape 27"/>
        <p:cNvGrpSpPr/>
        <p:nvPr/>
      </p:nvGrpSpPr>
      <p:grpSpPr>
        <a:xfrm>
          <a:off x="0" y="0"/>
          <a:ext cx="0" cy="0"/>
          <a:chOff x="0" y="0"/>
          <a:chExt cx="0" cy="0"/>
        </a:xfrm>
      </p:grpSpPr>
      <p:pic>
        <p:nvPicPr>
          <p:cNvPr id="28" name="Google Shape;28;p67"/>
          <p:cNvPicPr preferRelativeResize="0"/>
          <p:nvPr/>
        </p:nvPicPr>
        <p:blipFill rotWithShape="1">
          <a:blip r:embed="rId2">
            <a:alphaModFix/>
          </a:blip>
          <a:srcRect b="0" l="0" r="0" t="0"/>
          <a:stretch/>
        </p:blipFill>
        <p:spPr>
          <a:xfrm>
            <a:off x="2217093" y="2084331"/>
            <a:ext cx="6982037" cy="1606198"/>
          </a:xfrm>
          <a:prstGeom prst="rect">
            <a:avLst/>
          </a:prstGeom>
          <a:noFill/>
          <a:ln>
            <a:noFill/>
          </a:ln>
        </p:spPr>
      </p:pic>
      <p:sp>
        <p:nvSpPr>
          <p:cNvPr id="29" name="Google Shape;29;p67"/>
          <p:cNvSpPr/>
          <p:nvPr/>
        </p:nvSpPr>
        <p:spPr>
          <a:xfrm>
            <a:off x="1472267" y="4179150"/>
            <a:ext cx="9350700" cy="1606200"/>
          </a:xfrm>
          <a:prstGeom prst="rect">
            <a:avLst/>
          </a:prstGeom>
          <a:noFill/>
          <a:ln>
            <a:noFill/>
          </a:ln>
        </p:spPr>
        <p:txBody>
          <a:bodyPr anchorCtr="0" anchor="t" bIns="58900" lIns="58900" spcFirstLastPara="1" rIns="58900" wrap="square" tIns="58900">
            <a:noAutofit/>
          </a:bodyPr>
          <a:lstStyle/>
          <a:p>
            <a:pPr indent="0" lvl="0" marL="0" marR="0" rtl="0" algn="ctr">
              <a:lnSpc>
                <a:spcPct val="100000"/>
              </a:lnSpc>
              <a:spcBef>
                <a:spcPts val="0"/>
              </a:spcBef>
              <a:spcAft>
                <a:spcPts val="0"/>
              </a:spcAft>
              <a:buClr>
                <a:srgbClr val="FFFFFF"/>
              </a:buClr>
              <a:buSzPts val="4400"/>
              <a:buFont typeface="Arial"/>
              <a:buNone/>
            </a:pPr>
            <a:r>
              <a:rPr b="1" i="0" lang="en-GB" sz="3100" u="sng" cap="none" strike="noStrike">
                <a:solidFill>
                  <a:schemeClr val="hlink"/>
                </a:solidFill>
                <a:latin typeface="Arial"/>
                <a:ea typeface="Arial"/>
                <a:cs typeface="Arial"/>
                <a:sym typeface="Arial"/>
                <a:hlinkClick r:id="rId3"/>
              </a:rPr>
              <a:t>http://www.inee.org</a:t>
            </a:r>
            <a:endParaRPr b="0" i="0" sz="3100" u="none" cap="none" strike="noStrike">
              <a:solidFill>
                <a:srgbClr val="FFFFFF"/>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30" name="Shape 30"/>
        <p:cNvGrpSpPr/>
        <p:nvPr/>
      </p:nvGrpSpPr>
      <p:grpSpPr>
        <a:xfrm>
          <a:off x="0" y="0"/>
          <a:ext cx="0" cy="0"/>
          <a:chOff x="0" y="0"/>
          <a:chExt cx="0" cy="0"/>
        </a:xfrm>
      </p:grpSpPr>
      <p:sp>
        <p:nvSpPr>
          <p:cNvPr id="31" name="Google Shape;31;p68"/>
          <p:cNvSpPr txBox="1"/>
          <p:nvPr>
            <p:ph idx="12" type="sldNum"/>
          </p:nvPr>
        </p:nvSpPr>
        <p:spPr>
          <a:xfrm>
            <a:off x="11579129" y="6320775"/>
            <a:ext cx="449100" cy="318300"/>
          </a:xfrm>
          <a:prstGeom prst="rect">
            <a:avLst/>
          </a:prstGeom>
          <a:noFill/>
          <a:ln>
            <a:noFill/>
          </a:ln>
        </p:spPr>
        <p:txBody>
          <a:bodyPr anchorCtr="0" anchor="ctr" bIns="117800" lIns="117800" spcFirstLastPara="1" rIns="117800" wrap="square" tIns="117800">
            <a:noAutofit/>
          </a:bodyPr>
          <a:lstStyle>
            <a:lvl1pPr indent="0" lvl="0"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2" name="Shape 32"/>
        <p:cNvGrpSpPr/>
        <p:nvPr/>
      </p:nvGrpSpPr>
      <p:grpSpPr>
        <a:xfrm>
          <a:off x="0" y="0"/>
          <a:ext cx="0" cy="0"/>
          <a:chOff x="0" y="0"/>
          <a:chExt cx="0" cy="0"/>
        </a:xfrm>
      </p:grpSpPr>
      <p:sp>
        <p:nvSpPr>
          <p:cNvPr id="33" name="Google Shape;33;p69"/>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4" name="Google Shape;34;p69"/>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342900" lvl="0" marL="457200" marR="0" rtl="0" algn="l">
              <a:lnSpc>
                <a:spcPct val="90000"/>
              </a:lnSpc>
              <a:spcBef>
                <a:spcPts val="10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1pPr>
            <a:lvl2pPr indent="-342900" lvl="1" marL="914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35" name="Google Shape;35;p69"/>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6" name="Google Shape;36;p69"/>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7" name="Google Shape;37;p69"/>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9" name="Shape 9"/>
        <p:cNvGrpSpPr/>
        <p:nvPr/>
      </p:nvGrpSpPr>
      <p:grpSpPr>
        <a:xfrm>
          <a:off x="0" y="0"/>
          <a:ext cx="0" cy="0"/>
          <a:chOff x="0" y="0"/>
          <a:chExt cx="0" cy="0"/>
        </a:xfrm>
      </p:grpSpPr>
      <p:sp>
        <p:nvSpPr>
          <p:cNvPr id="10" name="Google Shape;10;p63"/>
          <p:cNvSpPr txBox="1"/>
          <p:nvPr>
            <p:ph idx="12" type="sldNum"/>
          </p:nvPr>
        </p:nvSpPr>
        <p:spPr>
          <a:xfrm>
            <a:off x="11579129" y="6320775"/>
            <a:ext cx="449100" cy="318300"/>
          </a:xfrm>
          <a:prstGeom prst="rect">
            <a:avLst/>
          </a:prstGeom>
          <a:noFill/>
          <a:ln>
            <a:noFill/>
          </a:ln>
        </p:spPr>
        <p:txBody>
          <a:bodyPr anchorCtr="0" anchor="ctr" bIns="117800" lIns="117800" spcFirstLastPara="1" rIns="117800" wrap="square" tIns="117800">
            <a:noAutofit/>
          </a:bodyPr>
          <a:lstStyle>
            <a:lvl1pPr indent="0" lvl="0"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300"/>
              <a:buFont typeface="Arial"/>
              <a:buNone/>
              <a:defRPr b="0" i="0" sz="13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sz="1800">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5.png"/><Relationship Id="rId4" Type="http://schemas.openxmlformats.org/officeDocument/2006/relationships/image" Target="../media/image12.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7.jpg"/><Relationship Id="rId4" Type="http://schemas.openxmlformats.org/officeDocument/2006/relationships/image" Target="../media/image1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6.jpg"/><Relationship Id="rId4" Type="http://schemas.openxmlformats.org/officeDocument/2006/relationships/image" Target="../media/image9.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0.jpg"/><Relationship Id="rId4" Type="http://schemas.openxmlformats.org/officeDocument/2006/relationships/image" Target="../media/image11.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6.jpg"/><Relationship Id="rId4" Type="http://schemas.openxmlformats.org/officeDocument/2006/relationships/image" Target="../media/image13.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5.jpg"/><Relationship Id="rId4" Type="http://schemas.openxmlformats.org/officeDocument/2006/relationships/image" Target="../media/image8.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inee.org/eie-glossary/education-emergencies"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 name="Shape 41"/>
        <p:cNvGrpSpPr/>
        <p:nvPr/>
      </p:nvGrpSpPr>
      <p:grpSpPr>
        <a:xfrm>
          <a:off x="0" y="0"/>
          <a:ext cx="0" cy="0"/>
          <a:chOff x="0" y="0"/>
          <a:chExt cx="0" cy="0"/>
        </a:xfrm>
      </p:grpSpPr>
      <p:sp>
        <p:nvSpPr>
          <p:cNvPr id="42" name="Google Shape;42;p1"/>
          <p:cNvSpPr txBox="1"/>
          <p:nvPr>
            <p:ph type="title"/>
          </p:nvPr>
        </p:nvSpPr>
        <p:spPr>
          <a:xfrm>
            <a:off x="612000" y="847454"/>
            <a:ext cx="10968000" cy="3433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1100"/>
              <a:buFont typeface="Arial"/>
              <a:buNone/>
            </a:pPr>
            <a:r>
              <a:rPr lang="en-GB"/>
              <a:t>Inclusive Education in Emergencies Training Module</a:t>
            </a:r>
            <a:endParaRPr i="1" sz="3800"/>
          </a:p>
        </p:txBody>
      </p:sp>
      <p:sp>
        <p:nvSpPr>
          <p:cNvPr id="43" name="Google Shape;43;p1"/>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7"/>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6" name="Google Shape;106;p7"/>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Activity 2: Brainstorming how emergencies make inclusion in education harder</a:t>
            </a:r>
            <a:endParaRPr sz="3010"/>
          </a:p>
        </p:txBody>
      </p:sp>
      <p:sp>
        <p:nvSpPr>
          <p:cNvPr id="107" name="Google Shape;107;p7"/>
          <p:cNvSpPr txBox="1"/>
          <p:nvPr>
            <p:ph idx="1" type="body"/>
          </p:nvPr>
        </p:nvSpPr>
        <p:spPr>
          <a:xfrm>
            <a:off x="191800" y="1051475"/>
            <a:ext cx="11822400" cy="48849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rPr b="1" lang="en-GB"/>
              <a:t>Possible answers:</a:t>
            </a:r>
            <a:endParaRPr b="1"/>
          </a:p>
          <a:p>
            <a:pPr indent="0" lvl="0" marL="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SzPts val="2600"/>
              <a:buChar char="●"/>
            </a:pPr>
            <a:r>
              <a:rPr lang="en-GB"/>
              <a:t>Caregivers might keep girls at home because they are worried about their safety.</a:t>
            </a:r>
            <a:endParaRPr/>
          </a:p>
          <a:p>
            <a:pPr indent="-393700" lvl="0" marL="457200" rtl="0" algn="l">
              <a:lnSpc>
                <a:spcPct val="100000"/>
              </a:lnSpc>
              <a:spcBef>
                <a:spcPts val="0"/>
              </a:spcBef>
              <a:spcAft>
                <a:spcPts val="0"/>
              </a:spcAft>
              <a:buSzPts val="2600"/>
              <a:buChar char="●"/>
            </a:pPr>
            <a:r>
              <a:rPr lang="en-GB"/>
              <a:t>Learners with disabilities or very young learners may find traveling to school difficult if the journey becomes risky. </a:t>
            </a:r>
            <a:endParaRPr/>
          </a:p>
          <a:p>
            <a:pPr indent="-393700" lvl="0" marL="457200" rtl="0" algn="l">
              <a:lnSpc>
                <a:spcPct val="100000"/>
              </a:lnSpc>
              <a:spcBef>
                <a:spcPts val="0"/>
              </a:spcBef>
              <a:spcAft>
                <a:spcPts val="0"/>
              </a:spcAft>
              <a:buSzPts val="2600"/>
              <a:buChar char="●"/>
            </a:pPr>
            <a:r>
              <a:rPr lang="en-GB"/>
              <a:t>Learners with chronic health conditions may not have the healthcare or medications they need to be able to go to school.</a:t>
            </a:r>
            <a:endParaRPr/>
          </a:p>
          <a:p>
            <a:pPr indent="-393700" lvl="0" marL="457200" rtl="0" algn="l">
              <a:lnSpc>
                <a:spcPct val="100000"/>
              </a:lnSpc>
              <a:spcBef>
                <a:spcPts val="0"/>
              </a:spcBef>
              <a:spcAft>
                <a:spcPts val="0"/>
              </a:spcAft>
              <a:buSzPts val="2600"/>
              <a:buChar char="●"/>
            </a:pPr>
            <a:r>
              <a:rPr lang="en-GB"/>
              <a:t>Teachers may be lost, and their replacements may have less experience and skills, so the quality of education drops.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8"/>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4" name="Google Shape;114;p8"/>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Activity 2: Brainstorming how emergencies make inclusion in education harder</a:t>
            </a:r>
            <a:endParaRPr sz="3010"/>
          </a:p>
        </p:txBody>
      </p:sp>
      <p:sp>
        <p:nvSpPr>
          <p:cNvPr id="115" name="Google Shape;115;p8"/>
          <p:cNvSpPr txBox="1"/>
          <p:nvPr>
            <p:ph idx="1" type="body"/>
          </p:nvPr>
        </p:nvSpPr>
        <p:spPr>
          <a:xfrm>
            <a:off x="191800" y="1051475"/>
            <a:ext cx="11822400" cy="48849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rPr b="1" lang="en-GB"/>
              <a:t>Possible answers con’t:</a:t>
            </a:r>
            <a:endParaRPr b="1"/>
          </a:p>
          <a:p>
            <a:pPr indent="0" lvl="0" marL="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Clr>
                <a:schemeClr val="dk1"/>
              </a:buClr>
              <a:buSzPts val="2600"/>
              <a:buChar char="●"/>
            </a:pPr>
            <a:r>
              <a:rPr lang="en-GB">
                <a:solidFill>
                  <a:schemeClr val="dk1"/>
                </a:solidFill>
              </a:rPr>
              <a:t>Teachers may face more challenges than usual. </a:t>
            </a:r>
            <a:endParaRPr>
              <a:solidFill>
                <a:schemeClr val="dk1"/>
              </a:solidFill>
            </a:endParaRPr>
          </a:p>
          <a:p>
            <a:pPr indent="-393700" lvl="0" marL="457200" rtl="0" algn="l">
              <a:lnSpc>
                <a:spcPct val="100000"/>
              </a:lnSpc>
              <a:spcBef>
                <a:spcPts val="0"/>
              </a:spcBef>
              <a:spcAft>
                <a:spcPts val="0"/>
              </a:spcAft>
              <a:buClr>
                <a:schemeClr val="dk1"/>
              </a:buClr>
              <a:buSzPts val="2600"/>
              <a:buChar char="●"/>
            </a:pPr>
            <a:r>
              <a:rPr lang="en-GB">
                <a:solidFill>
                  <a:schemeClr val="dk1"/>
                </a:solidFill>
              </a:rPr>
              <a:t>Teachers may be less willing or able to meet the needs of diverse learners.</a:t>
            </a:r>
            <a:endParaRPr>
              <a:solidFill>
                <a:schemeClr val="dk1"/>
              </a:solidFill>
            </a:endParaRPr>
          </a:p>
          <a:p>
            <a:pPr indent="-393700" lvl="0" marL="457200" rtl="0" algn="l">
              <a:lnSpc>
                <a:spcPct val="100000"/>
              </a:lnSpc>
              <a:spcBef>
                <a:spcPts val="0"/>
              </a:spcBef>
              <a:spcAft>
                <a:spcPts val="0"/>
              </a:spcAft>
              <a:buClr>
                <a:schemeClr val="dk1"/>
              </a:buClr>
              <a:buSzPts val="2600"/>
              <a:buChar char="●"/>
            </a:pPr>
            <a:r>
              <a:rPr lang="en-GB">
                <a:solidFill>
                  <a:schemeClr val="dk1"/>
                </a:solidFill>
              </a:rPr>
              <a:t>There may be larger classes with more learners with learning differences. </a:t>
            </a:r>
            <a:endParaRPr>
              <a:solidFill>
                <a:schemeClr val="dk1"/>
              </a:solidFill>
            </a:endParaRPr>
          </a:p>
          <a:p>
            <a:pPr indent="-393700" lvl="0" marL="457200" rtl="0" algn="l">
              <a:lnSpc>
                <a:spcPct val="100000"/>
              </a:lnSpc>
              <a:spcBef>
                <a:spcPts val="0"/>
              </a:spcBef>
              <a:spcAft>
                <a:spcPts val="0"/>
              </a:spcAft>
              <a:buClr>
                <a:schemeClr val="dk1"/>
              </a:buClr>
              <a:buSzPts val="2600"/>
              <a:buChar char="●"/>
            </a:pPr>
            <a:r>
              <a:rPr lang="en-GB">
                <a:solidFill>
                  <a:schemeClr val="dk1"/>
                </a:solidFill>
              </a:rPr>
              <a:t>More learners may experience emotional distress or physical disabilities because of the emergency or crisis. </a:t>
            </a:r>
            <a:endParaRPr>
              <a:solidFill>
                <a:schemeClr val="dk1"/>
              </a:solidFill>
            </a:endParaRPr>
          </a:p>
          <a:p>
            <a:pPr indent="-393700" lvl="0" marL="457200" rtl="0" algn="l">
              <a:lnSpc>
                <a:spcPct val="100000"/>
              </a:lnSpc>
              <a:spcBef>
                <a:spcPts val="0"/>
              </a:spcBef>
              <a:spcAft>
                <a:spcPts val="0"/>
              </a:spcAft>
              <a:buClr>
                <a:schemeClr val="dk1"/>
              </a:buClr>
              <a:buSzPts val="2600"/>
              <a:buChar char="●"/>
            </a:pPr>
            <a:r>
              <a:rPr lang="en-GB">
                <a:solidFill>
                  <a:schemeClr val="dk1"/>
                </a:solidFill>
              </a:rPr>
              <a:t>Teachers may be dealing with higher levels of stress and may get less training and support.</a:t>
            </a:r>
            <a:endParaRPr>
              <a:solidFill>
                <a:schemeClr val="dk1"/>
              </a:solidFill>
            </a:endParaRPr>
          </a:p>
          <a:p>
            <a:pPr indent="-393700" lvl="0" marL="457200" rtl="0" algn="l">
              <a:lnSpc>
                <a:spcPct val="100000"/>
              </a:lnSpc>
              <a:spcBef>
                <a:spcPts val="0"/>
              </a:spcBef>
              <a:spcAft>
                <a:spcPts val="0"/>
              </a:spcAft>
              <a:buClr>
                <a:schemeClr val="dk1"/>
              </a:buClr>
              <a:buSzPts val="2600"/>
              <a:buChar char="●"/>
            </a:pPr>
            <a:r>
              <a:rPr lang="en-GB">
                <a:solidFill>
                  <a:schemeClr val="dk1"/>
                </a:solidFill>
              </a:rPr>
              <a:t>Resources and facilities can be lost or damaged.</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9"/>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2" name="Google Shape;122;p9"/>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Activity 2: Brainstorming how emergencies make inclusion in education harder</a:t>
            </a:r>
            <a:endParaRPr sz="3010"/>
          </a:p>
        </p:txBody>
      </p:sp>
      <p:sp>
        <p:nvSpPr>
          <p:cNvPr id="123" name="Google Shape;123;p9"/>
          <p:cNvSpPr txBox="1"/>
          <p:nvPr>
            <p:ph idx="1" type="body"/>
          </p:nvPr>
        </p:nvSpPr>
        <p:spPr>
          <a:xfrm>
            <a:off x="191800" y="1051475"/>
            <a:ext cx="11822400" cy="48849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rPr b="1" lang="en-GB"/>
              <a:t>Why are you responsible for helping to make education more inclusive?</a:t>
            </a:r>
            <a:endParaRPr b="1" sz="2800">
              <a:solidFill>
                <a:schemeClr val="dk1"/>
              </a:solidFill>
              <a:latin typeface="Calibri"/>
              <a:ea typeface="Calibri"/>
              <a:cs typeface="Calibri"/>
              <a:sym typeface="Calibri"/>
            </a:endParaRPr>
          </a:p>
          <a:p>
            <a:pPr indent="0" lvl="0" marL="457200" rtl="0" algn="l">
              <a:lnSpc>
                <a:spcPct val="100000"/>
              </a:lnSpc>
              <a:spcBef>
                <a:spcPts val="0"/>
              </a:spcBef>
              <a:spcAft>
                <a:spcPts val="1000"/>
              </a:spcAft>
              <a:buSzPts val="2600"/>
              <a:buNone/>
            </a:pPr>
            <a:r>
              <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0"/>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9" name="Google Shape;129;p10"/>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International commitments</a:t>
            </a:r>
            <a:endParaRPr/>
          </a:p>
        </p:txBody>
      </p:sp>
      <p:sp>
        <p:nvSpPr>
          <p:cNvPr id="130" name="Google Shape;130;p10"/>
          <p:cNvSpPr txBox="1"/>
          <p:nvPr>
            <p:ph idx="1" type="body"/>
          </p:nvPr>
        </p:nvSpPr>
        <p:spPr>
          <a:xfrm>
            <a:off x="191800" y="1051475"/>
            <a:ext cx="11822400" cy="48291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The Convention on the Rights of Persons with Disabilities (CRPD, 2006)</a:t>
            </a:r>
            <a:endParaRPr/>
          </a:p>
          <a:p>
            <a:pPr indent="0" lvl="0" marL="0" rtl="0" algn="l">
              <a:lnSpc>
                <a:spcPct val="100000"/>
              </a:lnSpc>
              <a:spcBef>
                <a:spcPts val="0"/>
              </a:spcBef>
              <a:spcAft>
                <a:spcPts val="0"/>
              </a:spcAft>
              <a:buClr>
                <a:schemeClr val="dk1"/>
              </a:buClr>
              <a:buSzPts val="2600"/>
              <a:buFont typeface="Arial"/>
              <a:buNone/>
            </a:pPr>
            <a:r>
              <a:t/>
            </a:r>
            <a:endParaRPr/>
          </a:p>
          <a:p>
            <a:pPr indent="-393700" lvl="0" marL="457200" rtl="0" algn="l">
              <a:lnSpc>
                <a:spcPct val="100000"/>
              </a:lnSpc>
              <a:spcBef>
                <a:spcPts val="0"/>
              </a:spcBef>
              <a:spcAft>
                <a:spcPts val="0"/>
              </a:spcAft>
              <a:buSzPts val="2600"/>
              <a:buChar char="●"/>
            </a:pPr>
            <a:r>
              <a:rPr lang="en-GB"/>
              <a:t>The Convention on the Rights of the Child (CRC, 1989)</a:t>
            </a:r>
            <a:endParaRPr/>
          </a:p>
          <a:p>
            <a:pPr indent="0" lvl="0" marL="0" rtl="0" algn="l">
              <a:lnSpc>
                <a:spcPct val="100000"/>
              </a:lnSpc>
              <a:spcBef>
                <a:spcPts val="0"/>
              </a:spcBef>
              <a:spcAft>
                <a:spcPts val="0"/>
              </a:spcAft>
              <a:buClr>
                <a:schemeClr val="dk1"/>
              </a:buClr>
              <a:buSzPts val="2600"/>
              <a:buFont typeface="Arial"/>
              <a:buNone/>
            </a:pPr>
            <a:r>
              <a:t/>
            </a:r>
            <a:endParaRPr/>
          </a:p>
          <a:p>
            <a:pPr indent="-393700" lvl="0" marL="457200" rtl="0" algn="l">
              <a:lnSpc>
                <a:spcPct val="100000"/>
              </a:lnSpc>
              <a:spcBef>
                <a:spcPts val="0"/>
              </a:spcBef>
              <a:spcAft>
                <a:spcPts val="0"/>
              </a:spcAft>
              <a:buSzPts val="2600"/>
              <a:buChar char="●"/>
            </a:pPr>
            <a:r>
              <a:rPr lang="en-GB"/>
              <a:t>The Convention on the Elimination of all forms of Discrimination against Women (CEDAW, 1981)</a:t>
            </a:r>
            <a:endParaRPr/>
          </a:p>
          <a:p>
            <a:pPr indent="0" lvl="0" marL="457200" rtl="0" algn="l">
              <a:lnSpc>
                <a:spcPct val="100000"/>
              </a:lnSpc>
              <a:spcBef>
                <a:spcPts val="0"/>
              </a:spcBef>
              <a:spcAft>
                <a:spcPts val="0"/>
              </a:spcAft>
              <a:buNone/>
            </a:pPr>
            <a:r>
              <a:t/>
            </a:r>
            <a:endParaRPr/>
          </a:p>
          <a:p>
            <a:pPr indent="-393700" lvl="0" marL="457200" rtl="0" algn="l">
              <a:lnSpc>
                <a:spcPct val="100000"/>
              </a:lnSpc>
              <a:spcBef>
                <a:spcPts val="0"/>
              </a:spcBef>
              <a:spcAft>
                <a:spcPts val="0"/>
              </a:spcAft>
              <a:buSzPts val="2600"/>
              <a:buChar char="●"/>
            </a:pPr>
            <a:r>
              <a:rPr lang="en-GB"/>
              <a:t>The International Covenant on Economic Social and Cultural Rights (ICESCR, 1966)</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11"/>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6" name="Google Shape;136;p11"/>
          <p:cNvSpPr/>
          <p:nvPr/>
        </p:nvSpPr>
        <p:spPr>
          <a:xfrm>
            <a:off x="3510952" y="981124"/>
            <a:ext cx="8554104" cy="5219043"/>
          </a:xfrm>
          <a:prstGeom prst="rect">
            <a:avLst/>
          </a:prstGeom>
          <a:noFill/>
          <a:ln>
            <a:noFill/>
          </a:ln>
        </p:spPr>
        <p:txBody>
          <a:bodyPr anchorCtr="0" anchor="ctr" bIns="45700" lIns="91425" spcFirstLastPara="1" rIns="91425" wrap="square" tIns="45700">
            <a:noAutofit/>
          </a:bodyPr>
          <a:lstStyle/>
          <a:p>
            <a:pPr indent="-200533" lvl="0" marL="342900" marR="0" rtl="0" algn="l">
              <a:lnSpc>
                <a:spcPct val="100000"/>
              </a:lnSpc>
              <a:spcBef>
                <a:spcPts val="0"/>
              </a:spcBef>
              <a:spcAft>
                <a:spcPts val="0"/>
              </a:spcAft>
              <a:buClr>
                <a:schemeClr val="dk1"/>
              </a:buClr>
              <a:buSzPts val="2242"/>
              <a:buFont typeface="Arial"/>
              <a:buNone/>
            </a:pPr>
            <a:r>
              <a:t/>
            </a:r>
            <a:endParaRPr b="0" i="0" sz="2242" u="none" cap="none" strike="noStrike">
              <a:solidFill>
                <a:schemeClr val="dk1"/>
              </a:solidFill>
              <a:latin typeface="Calibri"/>
              <a:ea typeface="Calibri"/>
              <a:cs typeface="Calibri"/>
              <a:sym typeface="Calibri"/>
            </a:endParaRPr>
          </a:p>
        </p:txBody>
      </p:sp>
      <p:sp>
        <p:nvSpPr>
          <p:cNvPr id="137" name="Google Shape;137;p11"/>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Session 1 - Summary</a:t>
            </a:r>
            <a:endParaRPr/>
          </a:p>
        </p:txBody>
      </p:sp>
      <p:sp>
        <p:nvSpPr>
          <p:cNvPr id="138" name="Google Shape;138;p11"/>
          <p:cNvSpPr txBox="1"/>
          <p:nvPr>
            <p:ph idx="1" type="body"/>
          </p:nvPr>
        </p:nvSpPr>
        <p:spPr>
          <a:xfrm>
            <a:off x="191800" y="1051475"/>
            <a:ext cx="11822400" cy="4950600"/>
          </a:xfrm>
          <a:prstGeom prst="rect">
            <a:avLst/>
          </a:prstGeom>
          <a:noFill/>
          <a:ln>
            <a:noFill/>
          </a:ln>
        </p:spPr>
        <p:txBody>
          <a:bodyPr anchorCtr="0" anchor="t" bIns="117825" lIns="117825" spcFirstLastPara="1" rIns="117825" wrap="square" tIns="117825">
            <a:normAutofit lnSpcReduction="20000"/>
          </a:bodyPr>
          <a:lstStyle/>
          <a:p>
            <a:pPr indent="-393700" lvl="0" marL="457200" rtl="0" algn="l">
              <a:lnSpc>
                <a:spcPct val="150000"/>
              </a:lnSpc>
              <a:spcBef>
                <a:spcPts val="0"/>
              </a:spcBef>
              <a:spcAft>
                <a:spcPts val="0"/>
              </a:spcAft>
              <a:buSzPts val="2600"/>
              <a:buChar char="●"/>
            </a:pPr>
            <a:r>
              <a:rPr lang="en-GB"/>
              <a:t>Regardless of their circumstances, everyone has the right to education, even in an emergency or crisis.</a:t>
            </a:r>
            <a:endParaRPr/>
          </a:p>
          <a:p>
            <a:pPr indent="-393700" lvl="0" marL="457200" rtl="0" algn="l">
              <a:lnSpc>
                <a:spcPct val="150000"/>
              </a:lnSpc>
              <a:spcBef>
                <a:spcPts val="0"/>
              </a:spcBef>
              <a:spcAft>
                <a:spcPts val="0"/>
              </a:spcAft>
              <a:buSzPts val="2600"/>
              <a:buChar char="●"/>
            </a:pPr>
            <a:r>
              <a:rPr lang="en-GB"/>
              <a:t>Every emergency or crisis is different and affects inclusiveness in education differently. </a:t>
            </a:r>
            <a:endParaRPr/>
          </a:p>
          <a:p>
            <a:pPr indent="-393700" lvl="0" marL="457200" rtl="0" algn="l">
              <a:lnSpc>
                <a:spcPct val="150000"/>
              </a:lnSpc>
              <a:spcBef>
                <a:spcPts val="0"/>
              </a:spcBef>
              <a:spcAft>
                <a:spcPts val="0"/>
              </a:spcAft>
              <a:buSzPts val="2600"/>
              <a:buChar char="●"/>
            </a:pPr>
            <a:r>
              <a:rPr lang="en-GB"/>
              <a:t>In emergencies and crises, different groups of learners can be excluded in different ways. Teachers may have more work and personal challenges than usual. Education infrastructure can also be affected. </a:t>
            </a:r>
            <a:endParaRPr/>
          </a:p>
          <a:p>
            <a:pPr indent="-393700" lvl="0" marL="457200" rtl="0" algn="l">
              <a:lnSpc>
                <a:spcPct val="150000"/>
              </a:lnSpc>
              <a:spcBef>
                <a:spcPts val="0"/>
              </a:spcBef>
              <a:spcAft>
                <a:spcPts val="0"/>
              </a:spcAft>
              <a:buSzPts val="2600"/>
              <a:buChar char="●"/>
            </a:pPr>
            <a:r>
              <a:rPr lang="en-GB"/>
              <a:t>Inclusive education is very important for upholding everyone’s right to education and as a foundation for inclusive, peaceful societies.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2"/>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4" name="Google Shape;144;p12"/>
          <p:cNvSpPr txBox="1"/>
          <p:nvPr>
            <p:ph type="title"/>
          </p:nvPr>
        </p:nvSpPr>
        <p:spPr>
          <a:xfrm>
            <a:off x="217875" y="1949300"/>
            <a:ext cx="11735100" cy="12465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Session 2 - </a:t>
            </a:r>
            <a:r>
              <a:rPr lang="en-GB"/>
              <a:t>Barriers to Inclusion in Education in Emergencies</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b="0" i="1"/>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b="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3"/>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50" name="Google Shape;150;p13"/>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spcBef>
                <a:spcPts val="0"/>
              </a:spcBef>
              <a:spcAft>
                <a:spcPts val="0"/>
              </a:spcAft>
              <a:buClr>
                <a:schemeClr val="dk1"/>
              </a:buClr>
              <a:buSzPct val="112820"/>
              <a:buFont typeface="Calibri"/>
              <a:buNone/>
            </a:pPr>
            <a:r>
              <a:rPr lang="en-GB">
                <a:extLst>
                  <a:ext uri="http://customooxmlschemas.google.com/">
                    <go:slidesCustomData xmlns:go="http://customooxmlschemas.google.com/" textRoundtripDataId="2"/>
                  </a:ext>
                </a:extLst>
              </a:rPr>
              <a:t>Learning </a:t>
            </a:r>
            <a:r>
              <a:rPr lang="en-GB"/>
              <a:t>Objectives</a:t>
            </a:r>
            <a:endParaRPr/>
          </a:p>
          <a:p>
            <a:pPr indent="0" lvl="0" marL="0" rtl="0" algn="ctr">
              <a:lnSpc>
                <a:spcPct val="100000"/>
              </a:lnSpc>
              <a:spcBef>
                <a:spcPts val="0"/>
              </a:spcBef>
              <a:spcAft>
                <a:spcPts val="0"/>
              </a:spcAft>
              <a:buSzPct val="111111"/>
              <a:buNone/>
            </a:pPr>
            <a:r>
              <a:t/>
            </a:r>
            <a:endParaRPr/>
          </a:p>
        </p:txBody>
      </p:sp>
      <p:sp>
        <p:nvSpPr>
          <p:cNvPr id="151" name="Google Shape;151;p13"/>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Clr>
                <a:schemeClr val="dk1"/>
              </a:buClr>
              <a:buSzPts val="1100"/>
              <a:buFont typeface="Arial"/>
              <a:buNone/>
            </a:pPr>
            <a:r>
              <a:rPr lang="en-GB"/>
              <a:t>By the end of this session, participants will be able to describe:</a:t>
            </a:r>
            <a:endParaRPr/>
          </a:p>
          <a:p>
            <a:pPr indent="-393700" lvl="0" marL="457200" rtl="0" algn="l">
              <a:lnSpc>
                <a:spcPct val="150000"/>
              </a:lnSpc>
              <a:spcBef>
                <a:spcPts val="1000"/>
              </a:spcBef>
              <a:spcAft>
                <a:spcPts val="0"/>
              </a:spcAft>
              <a:buSzPts val="2600"/>
              <a:buChar char="●"/>
            </a:pPr>
            <a:r>
              <a:rPr lang="en-GB"/>
              <a:t>the types of barriers to inclusion in education they may find in an emergency or crisis</a:t>
            </a:r>
            <a:endParaRPr/>
          </a:p>
          <a:p>
            <a:pPr indent="-393700" lvl="0" marL="457200" rtl="0" algn="l">
              <a:lnSpc>
                <a:spcPct val="150000"/>
              </a:lnSpc>
              <a:spcBef>
                <a:spcPts val="1000"/>
              </a:spcBef>
              <a:spcAft>
                <a:spcPts val="0"/>
              </a:spcAft>
              <a:buSzPts val="2600"/>
              <a:buChar char="●"/>
            </a:pPr>
            <a:r>
              <a:rPr lang="en-GB"/>
              <a:t>the way barriers may affect multiple groups of learners</a:t>
            </a:r>
            <a:endParaRPr/>
          </a:p>
          <a:p>
            <a:pPr indent="-393700" lvl="0" marL="457200" rtl="0" algn="l">
              <a:lnSpc>
                <a:spcPct val="150000"/>
              </a:lnSpc>
              <a:spcBef>
                <a:spcPts val="1000"/>
              </a:spcBef>
              <a:spcAft>
                <a:spcPts val="1000"/>
              </a:spcAft>
              <a:buSzPts val="2600"/>
              <a:buChar char="●"/>
            </a:pPr>
            <a:r>
              <a:rPr lang="en-GB"/>
              <a:t>the various ways to overcome the barriers to education, including using a twin-track approach, providing reasonable accommodation and Universal Design for Learning</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6"/>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Activity 3: Using images to encourage critical thinking about barriers to inclusion in education</a:t>
            </a:r>
            <a:endParaRPr sz="3010"/>
          </a:p>
        </p:txBody>
      </p:sp>
      <p:sp>
        <p:nvSpPr>
          <p:cNvPr id="157" name="Google Shape;157;p16"/>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a:bodyPr>
          <a:lstStyle/>
          <a:p>
            <a:pPr indent="0" lvl="0" marL="457200" rtl="0" algn="l">
              <a:lnSpc>
                <a:spcPct val="100000"/>
              </a:lnSpc>
              <a:spcBef>
                <a:spcPts val="0"/>
              </a:spcBef>
              <a:spcAft>
                <a:spcPts val="0"/>
              </a:spcAft>
              <a:buNone/>
            </a:pPr>
            <a:r>
              <a:t/>
            </a:r>
            <a:endParaRPr/>
          </a:p>
          <a:p>
            <a:pPr indent="-393700" lvl="0" marL="457200" rtl="0" algn="l">
              <a:lnSpc>
                <a:spcPct val="100000"/>
              </a:lnSpc>
              <a:spcBef>
                <a:spcPts val="0"/>
              </a:spcBef>
              <a:spcAft>
                <a:spcPts val="0"/>
              </a:spcAft>
              <a:buSzPts val="2600"/>
              <a:buChar char="●"/>
            </a:pPr>
            <a:r>
              <a:rPr lang="en-GB"/>
              <a:t>Work in small groups </a:t>
            </a:r>
            <a:endParaRPr/>
          </a:p>
          <a:p>
            <a:pPr indent="0" lvl="0" marL="45720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SzPts val="2600"/>
              <a:buChar char="●"/>
            </a:pPr>
            <a:r>
              <a:rPr lang="en-GB"/>
              <a:t>Look at the 12 images</a:t>
            </a:r>
            <a:endParaRPr/>
          </a:p>
          <a:p>
            <a:pPr indent="0" lvl="0" marL="45720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SzPts val="2600"/>
              <a:buChar char="●"/>
            </a:pPr>
            <a:r>
              <a:rPr lang="en-GB"/>
              <a:t>Discuss for 5 minutes what you think each image shows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7"/>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Activity 3: Using images to encourage critical thinking about barriers to inclusion in education</a:t>
            </a:r>
            <a:endParaRPr sz="3010"/>
          </a:p>
        </p:txBody>
      </p:sp>
      <p:sp>
        <p:nvSpPr>
          <p:cNvPr id="163" name="Google Shape;163;p17"/>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lnSpcReduction="20000"/>
          </a:bodyPr>
          <a:lstStyle/>
          <a:p>
            <a:pPr indent="0" lvl="0" marL="0" rtl="0" algn="l">
              <a:lnSpc>
                <a:spcPct val="100000"/>
              </a:lnSpc>
              <a:spcBef>
                <a:spcPts val="0"/>
              </a:spcBef>
              <a:spcAft>
                <a:spcPts val="0"/>
              </a:spcAft>
              <a:buSzPts val="2600"/>
              <a:buNone/>
            </a:pPr>
            <a:r>
              <a:rPr b="1" lang="en-GB"/>
              <a:t>Types of Barriers:</a:t>
            </a:r>
            <a:endParaRPr b="1"/>
          </a:p>
          <a:p>
            <a:pPr indent="-393700" lvl="0" marL="457200" rtl="0" algn="l">
              <a:lnSpc>
                <a:spcPct val="150000"/>
              </a:lnSpc>
              <a:spcBef>
                <a:spcPts val="1000"/>
              </a:spcBef>
              <a:spcAft>
                <a:spcPts val="0"/>
              </a:spcAft>
              <a:buSzPts val="2600"/>
              <a:buChar char="●"/>
            </a:pPr>
            <a:r>
              <a:rPr lang="en-GB"/>
              <a:t>Environment</a:t>
            </a:r>
            <a:endParaRPr/>
          </a:p>
          <a:p>
            <a:pPr indent="-393700" lvl="0" marL="457200" rtl="0" algn="l">
              <a:lnSpc>
                <a:spcPct val="150000"/>
              </a:lnSpc>
              <a:spcBef>
                <a:spcPts val="1000"/>
              </a:spcBef>
              <a:spcAft>
                <a:spcPts val="0"/>
              </a:spcAft>
              <a:buSzPts val="2600"/>
              <a:buChar char="●"/>
            </a:pPr>
            <a:r>
              <a:rPr lang="en-GB"/>
              <a:t>Attitudes</a:t>
            </a:r>
            <a:endParaRPr/>
          </a:p>
          <a:p>
            <a:pPr indent="-393700" lvl="0" marL="457200" rtl="0" algn="l">
              <a:lnSpc>
                <a:spcPct val="150000"/>
              </a:lnSpc>
              <a:spcBef>
                <a:spcPts val="1000"/>
              </a:spcBef>
              <a:spcAft>
                <a:spcPts val="0"/>
              </a:spcAft>
              <a:buSzPts val="2600"/>
              <a:buChar char="●"/>
            </a:pPr>
            <a:r>
              <a:rPr lang="en-GB"/>
              <a:t>Policies</a:t>
            </a:r>
            <a:endParaRPr/>
          </a:p>
          <a:p>
            <a:pPr indent="-393700" lvl="0" marL="457200" rtl="0" algn="l">
              <a:lnSpc>
                <a:spcPct val="150000"/>
              </a:lnSpc>
              <a:spcBef>
                <a:spcPts val="1000"/>
              </a:spcBef>
              <a:spcAft>
                <a:spcPts val="0"/>
              </a:spcAft>
              <a:buSzPts val="2600"/>
              <a:buChar char="●"/>
            </a:pPr>
            <a:r>
              <a:rPr lang="en-GB"/>
              <a:t>Practices</a:t>
            </a:r>
            <a:endParaRPr/>
          </a:p>
          <a:p>
            <a:pPr indent="-393700" lvl="0" marL="457200" rtl="0" algn="l">
              <a:lnSpc>
                <a:spcPct val="150000"/>
              </a:lnSpc>
              <a:spcBef>
                <a:spcPts val="1000"/>
              </a:spcBef>
              <a:spcAft>
                <a:spcPts val="0"/>
              </a:spcAft>
              <a:buSzPts val="2600"/>
              <a:buChar char="●"/>
            </a:pPr>
            <a:r>
              <a:rPr lang="en-GB"/>
              <a:t>Information</a:t>
            </a:r>
            <a:endParaRPr/>
          </a:p>
          <a:p>
            <a:pPr indent="-393700" lvl="0" marL="457200" rtl="0" algn="l">
              <a:lnSpc>
                <a:spcPct val="150000"/>
              </a:lnSpc>
              <a:spcBef>
                <a:spcPts val="1000"/>
              </a:spcBef>
              <a:spcAft>
                <a:spcPts val="1000"/>
              </a:spcAft>
              <a:buSzPts val="2600"/>
              <a:buChar char="●"/>
            </a:pPr>
            <a:r>
              <a:rPr lang="en-GB"/>
              <a:t>Resources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8"/>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Activity 3: Using images to encourage critical thinking about barriers to inclusion in education</a:t>
            </a:r>
            <a:endParaRPr sz="3010"/>
          </a:p>
        </p:txBody>
      </p:sp>
      <p:sp>
        <p:nvSpPr>
          <p:cNvPr id="169" name="Google Shape;169;p18"/>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lnSpcReduction="20000"/>
          </a:bodyPr>
          <a:lstStyle/>
          <a:p>
            <a:pPr indent="0" lvl="0" marL="0" rtl="0" algn="l">
              <a:lnSpc>
                <a:spcPct val="100000"/>
              </a:lnSpc>
              <a:spcBef>
                <a:spcPts val="0"/>
              </a:spcBef>
              <a:spcAft>
                <a:spcPts val="0"/>
              </a:spcAft>
              <a:buSzPts val="2600"/>
              <a:buNone/>
            </a:pPr>
            <a:r>
              <a:t/>
            </a:r>
            <a:endParaRPr b="1"/>
          </a:p>
          <a:p>
            <a:pPr indent="0" lvl="0" marL="0" rtl="0" algn="l">
              <a:lnSpc>
                <a:spcPct val="100000"/>
              </a:lnSpc>
              <a:spcBef>
                <a:spcPts val="0"/>
              </a:spcBef>
              <a:spcAft>
                <a:spcPts val="0"/>
              </a:spcAft>
              <a:buSzPts val="2600"/>
              <a:buNone/>
            </a:pPr>
            <a:r>
              <a:rPr b="1" lang="en-GB"/>
              <a:t>Who do barriers affect?</a:t>
            </a:r>
            <a:endParaRPr b="1"/>
          </a:p>
          <a:p>
            <a:pPr indent="-393700" lvl="0" marL="457200" rtl="0" algn="l">
              <a:lnSpc>
                <a:spcPct val="150000"/>
              </a:lnSpc>
              <a:spcBef>
                <a:spcPts val="1000"/>
              </a:spcBef>
              <a:spcAft>
                <a:spcPts val="0"/>
              </a:spcAft>
              <a:buSzPts val="2600"/>
              <a:buChar char="●"/>
            </a:pPr>
            <a:r>
              <a:rPr lang="en-GB"/>
              <a:t>Our own experiences and beliefs influence how we interpret barriers.</a:t>
            </a:r>
            <a:endParaRPr/>
          </a:p>
          <a:p>
            <a:pPr indent="-393700" lvl="0" marL="457200" rtl="0" algn="l">
              <a:lnSpc>
                <a:spcPct val="150000"/>
              </a:lnSpc>
              <a:spcBef>
                <a:spcPts val="1000"/>
              </a:spcBef>
              <a:spcAft>
                <a:spcPts val="0"/>
              </a:spcAft>
              <a:buSzPts val="2600"/>
              <a:buChar char="●"/>
            </a:pPr>
            <a:r>
              <a:rPr lang="en-GB"/>
              <a:t>Each barrier may affect more than one group of learners at once.</a:t>
            </a:r>
            <a:endParaRPr/>
          </a:p>
          <a:p>
            <a:pPr indent="-393700" lvl="0" marL="457200" rtl="0" algn="l">
              <a:lnSpc>
                <a:spcPct val="150000"/>
              </a:lnSpc>
              <a:spcBef>
                <a:spcPts val="1000"/>
              </a:spcBef>
              <a:spcAft>
                <a:spcPts val="0"/>
              </a:spcAft>
              <a:buSzPts val="2600"/>
              <a:buChar char="●"/>
            </a:pPr>
            <a:r>
              <a:rPr lang="en-GB"/>
              <a:t>Avoid making assumptions about which barriers affect which learners and how.</a:t>
            </a:r>
            <a:endParaRPr/>
          </a:p>
          <a:p>
            <a:pPr indent="-393700" lvl="0" marL="457200" rtl="0" algn="l">
              <a:lnSpc>
                <a:spcPct val="150000"/>
              </a:lnSpc>
              <a:spcBef>
                <a:spcPts val="1000"/>
              </a:spcBef>
              <a:spcAft>
                <a:spcPts val="1000"/>
              </a:spcAft>
              <a:buSzPts val="2600"/>
              <a:buChar char="●"/>
            </a:pPr>
            <a:r>
              <a:rPr lang="en-GB"/>
              <a:t>Investigate and listen to the opinions and experiences of the people involved and affected.</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g2c633ba7570_0_20"/>
          <p:cNvSpPr txBox="1"/>
          <p:nvPr>
            <p:ph type="title"/>
          </p:nvPr>
        </p:nvSpPr>
        <p:spPr>
          <a:xfrm>
            <a:off x="191800" y="172620"/>
            <a:ext cx="11735100" cy="706200"/>
          </a:xfrm>
          <a:prstGeom prst="rect">
            <a:avLst/>
          </a:prstGeom>
        </p:spPr>
        <p:txBody>
          <a:bodyPr anchorCtr="0" anchor="t" bIns="117825" lIns="117825" spcFirstLastPara="1" rIns="117825" wrap="square" tIns="117825">
            <a:noAutofit/>
          </a:bodyPr>
          <a:lstStyle/>
          <a:p>
            <a:pPr indent="0" lvl="0" marL="0" rtl="0" algn="ctr">
              <a:spcBef>
                <a:spcPts val="0"/>
              </a:spcBef>
              <a:spcAft>
                <a:spcPts val="0"/>
              </a:spcAft>
              <a:buClr>
                <a:schemeClr val="dk1"/>
              </a:buClr>
              <a:buSzPts val="3240"/>
              <a:buFont typeface="Arial"/>
              <a:buNone/>
            </a:pPr>
            <a:r>
              <a:rPr lang="en-GB" sz="3500"/>
              <a:t>Training Objectives </a:t>
            </a:r>
            <a:endParaRPr sz="3500"/>
          </a:p>
          <a:p>
            <a:pPr indent="0" lvl="0" marL="0" rtl="0" algn="ctr">
              <a:spcBef>
                <a:spcPts val="0"/>
              </a:spcBef>
              <a:spcAft>
                <a:spcPts val="0"/>
              </a:spcAft>
              <a:buSzPts val="990"/>
              <a:buNone/>
            </a:pPr>
            <a:r>
              <a:t/>
            </a:r>
            <a:endParaRPr sz="3509"/>
          </a:p>
        </p:txBody>
      </p:sp>
      <p:sp>
        <p:nvSpPr>
          <p:cNvPr id="50" name="Google Shape;50;g2c633ba7570_0_20"/>
          <p:cNvSpPr txBox="1"/>
          <p:nvPr>
            <p:ph idx="1" type="body"/>
          </p:nvPr>
        </p:nvSpPr>
        <p:spPr>
          <a:xfrm>
            <a:off x="191800" y="1051470"/>
            <a:ext cx="11822400" cy="4645200"/>
          </a:xfrm>
          <a:prstGeom prst="rect">
            <a:avLst/>
          </a:prstGeom>
        </p:spPr>
        <p:txBody>
          <a:bodyPr anchorCtr="0" anchor="t" bIns="117825" lIns="117825" spcFirstLastPara="1" rIns="117825" wrap="square" tIns="117825">
            <a:noAutofit/>
          </a:bodyPr>
          <a:lstStyle/>
          <a:p>
            <a:pPr indent="0" lvl="0" marL="0" rtl="0" algn="l">
              <a:lnSpc>
                <a:spcPct val="115000"/>
              </a:lnSpc>
              <a:spcBef>
                <a:spcPts val="0"/>
              </a:spcBef>
              <a:spcAft>
                <a:spcPts val="0"/>
              </a:spcAft>
              <a:buNone/>
            </a:pPr>
            <a:r>
              <a:rPr lang="en-GB" sz="2417"/>
              <a:t>By the end of this training, you will be able to:</a:t>
            </a:r>
            <a:br>
              <a:rPr lang="en-GB" sz="2417"/>
            </a:br>
            <a:endParaRPr sz="2417"/>
          </a:p>
          <a:p>
            <a:pPr indent="-382120" lvl="0" marL="457200" rtl="0" algn="l">
              <a:lnSpc>
                <a:spcPct val="115000"/>
              </a:lnSpc>
              <a:spcBef>
                <a:spcPts val="0"/>
              </a:spcBef>
              <a:spcAft>
                <a:spcPts val="0"/>
              </a:spcAft>
              <a:buSzPts val="2418"/>
              <a:buChar char="●"/>
            </a:pPr>
            <a:r>
              <a:rPr lang="en-GB" sz="2417"/>
              <a:t>Define inclusive education in emergencies</a:t>
            </a:r>
            <a:endParaRPr sz="2417"/>
          </a:p>
          <a:p>
            <a:pPr indent="-382120" lvl="0" marL="457200" rtl="0" algn="l">
              <a:lnSpc>
                <a:spcPct val="115000"/>
              </a:lnSpc>
              <a:spcBef>
                <a:spcPts val="0"/>
              </a:spcBef>
              <a:spcAft>
                <a:spcPts val="0"/>
              </a:spcAft>
              <a:buSzPts val="2418"/>
              <a:buChar char="●"/>
            </a:pPr>
            <a:r>
              <a:rPr lang="en-GB" sz="2417"/>
              <a:t>Identify the various types of barriers to inclusion in education that affect the education of multiple groups of learners in emergencies and crisis-affected contexts.</a:t>
            </a:r>
            <a:endParaRPr sz="2417"/>
          </a:p>
          <a:p>
            <a:pPr indent="-382120" lvl="0" marL="457200" rtl="0" algn="l">
              <a:lnSpc>
                <a:spcPct val="115000"/>
              </a:lnSpc>
              <a:spcBef>
                <a:spcPts val="0"/>
              </a:spcBef>
              <a:spcAft>
                <a:spcPts val="0"/>
              </a:spcAft>
              <a:buSzPts val="2418"/>
              <a:buChar char="●"/>
            </a:pPr>
            <a:r>
              <a:rPr lang="en-GB" sz="2417"/>
              <a:t>Describe the various ways to overcome the barriers to education, including using a twin-track approach, providing reasonable accommodation and Universal Design for Learning</a:t>
            </a:r>
            <a:endParaRPr sz="2417"/>
          </a:p>
          <a:p>
            <a:pPr indent="-382120" lvl="0" marL="457200" rtl="0" algn="l">
              <a:lnSpc>
                <a:spcPct val="115000"/>
              </a:lnSpc>
              <a:spcBef>
                <a:spcPts val="0"/>
              </a:spcBef>
              <a:spcAft>
                <a:spcPts val="0"/>
              </a:spcAft>
              <a:buSzPts val="2418"/>
              <a:buChar char="●"/>
            </a:pPr>
            <a:r>
              <a:rPr lang="en-GB" sz="2417"/>
              <a:t>Describe how key stakeholders and education personnel can collaborate to support inclusive education in emergencies. </a:t>
            </a:r>
            <a:endParaRPr sz="23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9"/>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Activity 3: Using images to encourage critical thinking about barriers to inclusion in education</a:t>
            </a:r>
            <a:endParaRPr sz="3010"/>
          </a:p>
        </p:txBody>
      </p:sp>
      <p:sp>
        <p:nvSpPr>
          <p:cNvPr id="175" name="Google Shape;175;p19"/>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Look again at the 12 images.</a:t>
            </a:r>
            <a:endParaRPr/>
          </a:p>
          <a:p>
            <a:pPr indent="-393700" lvl="0" marL="457200" rtl="0" algn="l">
              <a:lnSpc>
                <a:spcPct val="100000"/>
              </a:lnSpc>
              <a:spcBef>
                <a:spcPts val="1000"/>
              </a:spcBef>
              <a:spcAft>
                <a:spcPts val="0"/>
              </a:spcAft>
              <a:buSzPts val="2600"/>
              <a:buChar char="●"/>
            </a:pPr>
            <a:r>
              <a:rPr lang="en-GB"/>
              <a:t>The illustrator made 6 images to show barriers and 6 to show improvements </a:t>
            </a:r>
            <a:r>
              <a:rPr lang="en-GB"/>
              <a:t>that make education more inclusive</a:t>
            </a:r>
            <a:r>
              <a:rPr lang="en-GB"/>
              <a:t>.</a:t>
            </a:r>
            <a:endParaRPr/>
          </a:p>
          <a:p>
            <a:pPr indent="-393700" lvl="0" marL="457200" rtl="0" algn="l">
              <a:lnSpc>
                <a:spcPct val="100000"/>
              </a:lnSpc>
              <a:spcBef>
                <a:spcPts val="1000"/>
              </a:spcBef>
              <a:spcAft>
                <a:spcPts val="0"/>
              </a:spcAft>
              <a:buSzPts val="2600"/>
              <a:buChar char="●"/>
            </a:pPr>
            <a:r>
              <a:rPr lang="en-GB"/>
              <a:t>Discuss and move the images into the appropriate pile</a:t>
            </a:r>
            <a:r>
              <a:rPr lang="en-GB"/>
              <a:t>:</a:t>
            </a:r>
            <a:endParaRPr/>
          </a:p>
          <a:p>
            <a:pPr indent="-374650" lvl="1" marL="914400" rtl="0" algn="l">
              <a:lnSpc>
                <a:spcPct val="100000"/>
              </a:lnSpc>
              <a:spcBef>
                <a:spcPts val="1000"/>
              </a:spcBef>
              <a:spcAft>
                <a:spcPts val="0"/>
              </a:spcAft>
              <a:buSzPts val="2300"/>
              <a:buChar char="○"/>
            </a:pPr>
            <a:r>
              <a:rPr lang="en-GB"/>
              <a:t>Barriers</a:t>
            </a:r>
            <a:endParaRPr/>
          </a:p>
          <a:p>
            <a:pPr indent="-374650" lvl="1" marL="914400" rtl="0" algn="l">
              <a:lnSpc>
                <a:spcPct val="100000"/>
              </a:lnSpc>
              <a:spcBef>
                <a:spcPts val="1000"/>
              </a:spcBef>
              <a:spcAft>
                <a:spcPts val="0"/>
              </a:spcAft>
              <a:buSzPts val="2300"/>
              <a:buChar char="○"/>
            </a:pPr>
            <a:r>
              <a:rPr lang="en-GB"/>
              <a:t>Improvements</a:t>
            </a:r>
            <a:endParaRPr/>
          </a:p>
          <a:p>
            <a:pPr indent="-393700" lvl="0" marL="457200" rtl="0" algn="l">
              <a:lnSpc>
                <a:spcPct val="100000"/>
              </a:lnSpc>
              <a:spcBef>
                <a:spcPts val="1000"/>
              </a:spcBef>
              <a:spcAft>
                <a:spcPts val="0"/>
              </a:spcAft>
              <a:buSzPts val="2600"/>
              <a:buChar char="●"/>
            </a:pPr>
            <a:r>
              <a:rPr lang="en-GB"/>
              <a:t>Then think about which images show barriers that relate to the environment, attitudes, policy, practice, information, and resources.</a:t>
            </a:r>
            <a:endParaRPr/>
          </a:p>
          <a:p>
            <a:pPr indent="-393700" lvl="0" marL="457200" rtl="0" algn="l">
              <a:lnSpc>
                <a:spcPct val="100000"/>
              </a:lnSpc>
              <a:spcBef>
                <a:spcPts val="1000"/>
              </a:spcBef>
              <a:spcAft>
                <a:spcPts val="1000"/>
              </a:spcAft>
              <a:buSzPts val="2600"/>
              <a:buChar char="●"/>
            </a:pPr>
            <a:r>
              <a:rPr lang="en-GB"/>
              <a:t>There are no right or wrong answers – we all interpret images differently!</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0"/>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Activity 3: Using images to encourage critical thinking about barriers to inclusion in education</a:t>
            </a:r>
            <a:endParaRPr sz="3010"/>
          </a:p>
        </p:txBody>
      </p:sp>
      <p:sp>
        <p:nvSpPr>
          <p:cNvPr id="181" name="Google Shape;181;p20"/>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Environmental barriers and improvements</a:t>
            </a:r>
            <a:endParaRPr/>
          </a:p>
        </p:txBody>
      </p:sp>
      <p:pic>
        <p:nvPicPr>
          <p:cNvPr id="182" name="Google Shape;182;p20"/>
          <p:cNvPicPr preferRelativeResize="0"/>
          <p:nvPr/>
        </p:nvPicPr>
        <p:blipFill rotWithShape="1">
          <a:blip r:embed="rId3">
            <a:alphaModFix/>
          </a:blip>
          <a:srcRect b="0" l="0" r="0" t="0"/>
          <a:stretch/>
        </p:blipFill>
        <p:spPr>
          <a:xfrm>
            <a:off x="967575" y="2087014"/>
            <a:ext cx="4360653" cy="3209925"/>
          </a:xfrm>
          <a:prstGeom prst="rect">
            <a:avLst/>
          </a:prstGeom>
          <a:noFill/>
          <a:ln>
            <a:noFill/>
          </a:ln>
        </p:spPr>
      </p:pic>
      <p:pic>
        <p:nvPicPr>
          <p:cNvPr descr="A picture containing person, sky, clothing, cartoon&#10;&#10;Description automatically generated" id="183" name="Google Shape;183;p20"/>
          <p:cNvPicPr preferRelativeResize="0"/>
          <p:nvPr/>
        </p:nvPicPr>
        <p:blipFill rotWithShape="1">
          <a:blip r:embed="rId4">
            <a:alphaModFix/>
          </a:blip>
          <a:srcRect b="2977" l="4157" r="4659" t="3380"/>
          <a:stretch/>
        </p:blipFill>
        <p:spPr>
          <a:xfrm>
            <a:off x="6868625" y="2087025"/>
            <a:ext cx="4457700" cy="32099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1"/>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Activity 3: Using images to encourage critical thinking about barriers to inclusion in education</a:t>
            </a:r>
            <a:endParaRPr sz="3010"/>
          </a:p>
        </p:txBody>
      </p:sp>
      <p:sp>
        <p:nvSpPr>
          <p:cNvPr id="189" name="Google Shape;189;p21"/>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Attitudinal barriers and improvements</a:t>
            </a:r>
            <a:endParaRPr/>
          </a:p>
        </p:txBody>
      </p:sp>
      <p:pic>
        <p:nvPicPr>
          <p:cNvPr descr="A picture containing cartoon&#10;&#10;Description automatically generated with medium confidence" id="190" name="Google Shape;190;p21"/>
          <p:cNvPicPr preferRelativeResize="0"/>
          <p:nvPr/>
        </p:nvPicPr>
        <p:blipFill rotWithShape="1">
          <a:blip r:embed="rId3">
            <a:alphaModFix/>
          </a:blip>
          <a:srcRect b="2679" l="3676" r="5555" t="2926"/>
          <a:stretch/>
        </p:blipFill>
        <p:spPr>
          <a:xfrm>
            <a:off x="1003000" y="2208000"/>
            <a:ext cx="4295775" cy="3171825"/>
          </a:xfrm>
          <a:prstGeom prst="rect">
            <a:avLst/>
          </a:prstGeom>
          <a:noFill/>
          <a:ln>
            <a:noFill/>
          </a:ln>
        </p:spPr>
      </p:pic>
      <p:pic>
        <p:nvPicPr>
          <p:cNvPr id="191" name="Google Shape;191;p21"/>
          <p:cNvPicPr preferRelativeResize="0"/>
          <p:nvPr/>
        </p:nvPicPr>
        <p:blipFill rotWithShape="1">
          <a:blip r:embed="rId4">
            <a:alphaModFix/>
          </a:blip>
          <a:srcRect b="3250" l="2099" r="4608" t="3550"/>
          <a:stretch/>
        </p:blipFill>
        <p:spPr>
          <a:xfrm>
            <a:off x="6843825" y="2236563"/>
            <a:ext cx="4410075" cy="31146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2"/>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Activity 3: Using images to encourage critical thinking about barriers to inclusion in education</a:t>
            </a:r>
            <a:endParaRPr sz="3010"/>
          </a:p>
        </p:txBody>
      </p:sp>
      <p:sp>
        <p:nvSpPr>
          <p:cNvPr id="197" name="Google Shape;197;p22"/>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Policy barriers and improvements</a:t>
            </a:r>
            <a:endParaRPr/>
          </a:p>
        </p:txBody>
      </p:sp>
      <p:pic>
        <p:nvPicPr>
          <p:cNvPr id="198" name="Google Shape;198;p22"/>
          <p:cNvPicPr preferRelativeResize="0"/>
          <p:nvPr/>
        </p:nvPicPr>
        <p:blipFill rotWithShape="1">
          <a:blip r:embed="rId3">
            <a:alphaModFix/>
          </a:blip>
          <a:srcRect b="0" l="0" r="0" t="0"/>
          <a:stretch/>
        </p:blipFill>
        <p:spPr>
          <a:xfrm>
            <a:off x="861225" y="2171025"/>
            <a:ext cx="4381500" cy="3095625"/>
          </a:xfrm>
          <a:prstGeom prst="rect">
            <a:avLst/>
          </a:prstGeom>
          <a:noFill/>
          <a:ln>
            <a:noFill/>
          </a:ln>
        </p:spPr>
      </p:pic>
      <p:pic>
        <p:nvPicPr>
          <p:cNvPr id="199" name="Google Shape;199;p22"/>
          <p:cNvPicPr preferRelativeResize="0"/>
          <p:nvPr/>
        </p:nvPicPr>
        <p:blipFill rotWithShape="1">
          <a:blip r:embed="rId4">
            <a:alphaModFix/>
          </a:blip>
          <a:srcRect b="10086" l="6023" r="0" t="0"/>
          <a:stretch/>
        </p:blipFill>
        <p:spPr>
          <a:xfrm>
            <a:off x="6879275" y="2218650"/>
            <a:ext cx="4457700" cy="30003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23"/>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Activity 3: Using images to encourage critical thinking about barriers to inclusion in education</a:t>
            </a:r>
            <a:endParaRPr sz="3010"/>
          </a:p>
        </p:txBody>
      </p:sp>
      <p:sp>
        <p:nvSpPr>
          <p:cNvPr id="205" name="Google Shape;205;p23"/>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Practice barriers and improvements</a:t>
            </a:r>
            <a:endParaRPr/>
          </a:p>
        </p:txBody>
      </p:sp>
      <p:pic>
        <p:nvPicPr>
          <p:cNvPr id="206" name="Google Shape;206;p23"/>
          <p:cNvPicPr preferRelativeResize="0"/>
          <p:nvPr/>
        </p:nvPicPr>
        <p:blipFill rotWithShape="1">
          <a:blip r:embed="rId3">
            <a:alphaModFix/>
          </a:blip>
          <a:srcRect b="0" l="0" r="0" t="0"/>
          <a:stretch/>
        </p:blipFill>
        <p:spPr>
          <a:xfrm>
            <a:off x="985275" y="2288225"/>
            <a:ext cx="4343400" cy="3067050"/>
          </a:xfrm>
          <a:prstGeom prst="rect">
            <a:avLst/>
          </a:prstGeom>
          <a:noFill/>
          <a:ln>
            <a:noFill/>
          </a:ln>
        </p:spPr>
      </p:pic>
      <p:pic>
        <p:nvPicPr>
          <p:cNvPr id="207" name="Google Shape;207;p23"/>
          <p:cNvPicPr preferRelativeResize="0"/>
          <p:nvPr/>
        </p:nvPicPr>
        <p:blipFill rotWithShape="1">
          <a:blip r:embed="rId4">
            <a:alphaModFix/>
          </a:blip>
          <a:srcRect b="6406" l="3025" r="4721" t="3727"/>
          <a:stretch/>
        </p:blipFill>
        <p:spPr>
          <a:xfrm>
            <a:off x="6914700" y="2307275"/>
            <a:ext cx="4391025" cy="30289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4"/>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Activity 3: Using images to encourage critical thinking about barriers to inclusion in education</a:t>
            </a:r>
            <a:endParaRPr sz="3010"/>
          </a:p>
        </p:txBody>
      </p:sp>
      <p:sp>
        <p:nvSpPr>
          <p:cNvPr id="213" name="Google Shape;213;p24"/>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Information barriers and improvements</a:t>
            </a:r>
            <a:endParaRPr/>
          </a:p>
        </p:txBody>
      </p:sp>
      <p:pic>
        <p:nvPicPr>
          <p:cNvPr descr="A picture containing house, building, cartoon, illustration&#10;&#10;Description automatically generated" id="214" name="Google Shape;214;p24"/>
          <p:cNvPicPr preferRelativeResize="0"/>
          <p:nvPr/>
        </p:nvPicPr>
        <p:blipFill rotWithShape="1">
          <a:blip r:embed="rId3">
            <a:alphaModFix/>
          </a:blip>
          <a:srcRect b="0" l="0" r="0" t="0"/>
          <a:stretch/>
        </p:blipFill>
        <p:spPr>
          <a:xfrm>
            <a:off x="896700" y="2282675"/>
            <a:ext cx="4400550" cy="3105150"/>
          </a:xfrm>
          <a:prstGeom prst="rect">
            <a:avLst/>
          </a:prstGeom>
          <a:noFill/>
          <a:ln>
            <a:noFill/>
          </a:ln>
        </p:spPr>
      </p:pic>
      <p:pic>
        <p:nvPicPr>
          <p:cNvPr id="215" name="Google Shape;215;p24"/>
          <p:cNvPicPr preferRelativeResize="0"/>
          <p:nvPr/>
        </p:nvPicPr>
        <p:blipFill rotWithShape="1">
          <a:blip r:embed="rId4">
            <a:alphaModFix/>
          </a:blip>
          <a:srcRect b="2941" l="2332" r="5484" t="3652"/>
          <a:stretch/>
        </p:blipFill>
        <p:spPr>
          <a:xfrm>
            <a:off x="6666625" y="2254100"/>
            <a:ext cx="4419600" cy="31623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25"/>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Activity 3: Using images to encourage critical thinking about barriers to inclusion in education</a:t>
            </a:r>
            <a:endParaRPr sz="3010"/>
          </a:p>
        </p:txBody>
      </p:sp>
      <p:sp>
        <p:nvSpPr>
          <p:cNvPr id="221" name="Google Shape;221;p25"/>
          <p:cNvSpPr txBox="1"/>
          <p:nvPr>
            <p:ph idx="1" type="body"/>
          </p:nvPr>
        </p:nvSpPr>
        <p:spPr>
          <a:xfrm>
            <a:off x="191800" y="1240475"/>
            <a:ext cx="11822400" cy="45720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1000"/>
              </a:spcAft>
              <a:buSzPts val="2600"/>
              <a:buNone/>
            </a:pPr>
            <a:r>
              <a:rPr lang="en-GB"/>
              <a:t>Resource barriers and improvements</a:t>
            </a:r>
            <a:endParaRPr/>
          </a:p>
        </p:txBody>
      </p:sp>
      <p:pic>
        <p:nvPicPr>
          <p:cNvPr descr="A group of people in a room&#10;&#10;Description automatically generated with low confidence" id="222" name="Google Shape;222;p25"/>
          <p:cNvPicPr preferRelativeResize="0"/>
          <p:nvPr/>
        </p:nvPicPr>
        <p:blipFill rotWithShape="1">
          <a:blip r:embed="rId3">
            <a:alphaModFix/>
          </a:blip>
          <a:srcRect b="0" l="0" r="0" t="0"/>
          <a:stretch/>
        </p:blipFill>
        <p:spPr>
          <a:xfrm>
            <a:off x="1020750" y="2225775"/>
            <a:ext cx="4371975" cy="3124200"/>
          </a:xfrm>
          <a:prstGeom prst="rect">
            <a:avLst/>
          </a:prstGeom>
          <a:noFill/>
          <a:ln>
            <a:noFill/>
          </a:ln>
        </p:spPr>
      </p:pic>
      <p:pic>
        <p:nvPicPr>
          <p:cNvPr descr="A picture containing house, person, cartoon&#10;&#10;Description automatically generated" id="223" name="Google Shape;223;p25"/>
          <p:cNvPicPr preferRelativeResize="0"/>
          <p:nvPr/>
        </p:nvPicPr>
        <p:blipFill rotWithShape="1">
          <a:blip r:embed="rId4">
            <a:alphaModFix/>
          </a:blip>
          <a:srcRect b="2893" l="2659" r="5646" t="1565"/>
          <a:stretch/>
        </p:blipFill>
        <p:spPr>
          <a:xfrm>
            <a:off x="6843825" y="2187675"/>
            <a:ext cx="4362450" cy="32004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14"/>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Mina’s story </a:t>
            </a:r>
            <a:endParaRPr/>
          </a:p>
          <a:p>
            <a:pPr indent="0" lvl="0" marL="0" rtl="0" algn="ctr">
              <a:lnSpc>
                <a:spcPct val="100000"/>
              </a:lnSpc>
              <a:spcBef>
                <a:spcPts val="0"/>
              </a:spcBef>
              <a:spcAft>
                <a:spcPts val="0"/>
              </a:spcAft>
              <a:buClr>
                <a:schemeClr val="dk1"/>
              </a:buClr>
              <a:buSzPct val="151724"/>
              <a:buFont typeface="Calibri"/>
              <a:buNone/>
            </a:pPr>
            <a:r>
              <a:rPr b="0" i="1" lang="en-GB" sz="2900"/>
              <a:t>Chapter 2: Back to school</a:t>
            </a:r>
            <a:endParaRPr b="0" i="1" sz="2900"/>
          </a:p>
        </p:txBody>
      </p:sp>
      <p:sp>
        <p:nvSpPr>
          <p:cNvPr id="229" name="Google Shape;229;p14"/>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30" name="Google Shape;230;p14"/>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lnSpcReduction="20000"/>
          </a:bodyPr>
          <a:lstStyle/>
          <a:p>
            <a:pPr indent="0" lvl="0" marL="0" rtl="0" algn="l">
              <a:lnSpc>
                <a:spcPct val="100000"/>
              </a:lnSpc>
              <a:spcBef>
                <a:spcPts val="0"/>
              </a:spcBef>
              <a:spcAft>
                <a:spcPts val="0"/>
              </a:spcAft>
              <a:buClr>
                <a:schemeClr val="dk1"/>
              </a:buClr>
              <a:buSzPts val="1100"/>
              <a:buFont typeface="Arial"/>
              <a:buNone/>
            </a:pPr>
            <a:r>
              <a:rPr lang="en-GB"/>
              <a:t>Mum was right! After a few weeks two people visited our home and told us I could go to a school there that was a school 5 km away. They said the school might not be as good as my old school, and the teachers might not always know how to help me. I still wanted to go! I was so lonely in this new place. I had no friends.</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Clr>
                <a:schemeClr val="dk1"/>
              </a:buClr>
              <a:buSzPts val="1100"/>
              <a:buFont typeface="Arial"/>
              <a:buNone/>
            </a:pPr>
            <a:r>
              <a:rPr lang="en-GB"/>
              <a:t>I enrolled the next week, and yes, there were even fewer resources at this school and the teachers seemed very stressed. The classes all had at least 50 children in them. It was a noisy place. There were so many children and the classroom walls were thin. But the two visitors had told my teacher that I have hearing loss. She asked me where I would like to sit, so I chose a place on the floor, very near the teacher. I later moved a bit further away, so it was easier to see her face for lip-reading.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15"/>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Mina’s story </a:t>
            </a:r>
            <a:endParaRPr/>
          </a:p>
          <a:p>
            <a:pPr indent="0" lvl="0" marL="0" rtl="0" algn="ctr">
              <a:lnSpc>
                <a:spcPct val="100000"/>
              </a:lnSpc>
              <a:spcBef>
                <a:spcPts val="0"/>
              </a:spcBef>
              <a:spcAft>
                <a:spcPts val="0"/>
              </a:spcAft>
              <a:buClr>
                <a:schemeClr val="dk1"/>
              </a:buClr>
              <a:buSzPct val="151724"/>
              <a:buFont typeface="Calibri"/>
              <a:buNone/>
            </a:pPr>
            <a:r>
              <a:rPr b="0" i="1" lang="en-GB" sz="2900"/>
              <a:t>Chapter 2 continued</a:t>
            </a:r>
            <a:endParaRPr b="0" i="1" sz="2900"/>
          </a:p>
        </p:txBody>
      </p:sp>
      <p:sp>
        <p:nvSpPr>
          <p:cNvPr id="236" name="Google Shape;236;p15"/>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37" name="Google Shape;237;p15"/>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rPr lang="en-GB">
                <a:solidFill>
                  <a:schemeClr val="dk1"/>
                </a:solidFill>
              </a:rPr>
              <a:t>We had been warned the teachers didn’t know much about teaching learners with disabilities, so I was surprised by how easy it was to join in lessons on my first day. The teacher organized most lessons so that we could choose from different activities and work in groups. It was fun. I liked the reading and drawing activities the most.</a:t>
            </a:r>
            <a:endParaRPr>
              <a:solidFill>
                <a:schemeClr val="dk1"/>
              </a:solidFill>
            </a:endParaRPr>
          </a:p>
          <a:p>
            <a:pPr indent="0" lvl="0" marL="0" rtl="0" algn="l">
              <a:lnSpc>
                <a:spcPct val="100000"/>
              </a:lnSpc>
              <a:spcBef>
                <a:spcPts val="0"/>
              </a:spcBef>
              <a:spcAft>
                <a:spcPts val="0"/>
              </a:spcAft>
              <a:buSzPts val="2600"/>
              <a:buNone/>
            </a:pPr>
            <a:r>
              <a:t/>
            </a:r>
            <a:endParaRPr>
              <a:solidFill>
                <a:schemeClr val="dk1"/>
              </a:solidFill>
            </a:endParaRPr>
          </a:p>
          <a:p>
            <a:pPr indent="0" lvl="0" marL="0" rtl="0" algn="l">
              <a:lnSpc>
                <a:spcPct val="100000"/>
              </a:lnSpc>
              <a:spcBef>
                <a:spcPts val="0"/>
              </a:spcBef>
              <a:spcAft>
                <a:spcPts val="0"/>
              </a:spcAft>
              <a:buSzPts val="2600"/>
              <a:buNone/>
            </a:pPr>
            <a:r>
              <a:rPr lang="en-GB">
                <a:solidFill>
                  <a:schemeClr val="dk1"/>
                </a:solidFill>
              </a:rPr>
              <a:t>But oh dear, after a busy day at school, the 5km walk home was horrible. My back hurts and it’s always so embarrassing when I can’t find somewhere safe to go to the toilet quickly. I got home, cried, and told mum I couldn’t do this every day. But when I woke up the next morning the thought of another fun lesson encouraged me to make the walk.</a:t>
            </a:r>
            <a:endParaRPr>
              <a:solidFill>
                <a:schemeClr val="dk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26"/>
          <p:cNvSpPr txBox="1"/>
          <p:nvPr>
            <p:ph type="title"/>
          </p:nvPr>
        </p:nvSpPr>
        <p:spPr>
          <a:xfrm>
            <a:off x="191800" y="3250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sz="3000"/>
              <a:t>Activity 4: Using a story to explain reasonable accommodations and UDL</a:t>
            </a:r>
            <a:endParaRPr sz="3000"/>
          </a:p>
        </p:txBody>
      </p:sp>
      <p:sp>
        <p:nvSpPr>
          <p:cNvPr id="243" name="Google Shape;243;p26"/>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ctr">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rPr lang="en-GB"/>
              <a:t>Can you name two things that Mina talked about that made her first day easier than expected?</a:t>
            </a:r>
            <a:endParaRPr/>
          </a:p>
          <a:p>
            <a:pPr indent="0" lvl="0" marL="0" rtl="0" algn="ctr">
              <a:lnSpc>
                <a:spcPct val="100000"/>
              </a:lnSpc>
              <a:spcBef>
                <a:spcPts val="0"/>
              </a:spcBef>
              <a:spcAft>
                <a:spcPts val="0"/>
              </a:spcAft>
              <a:buSzPts val="26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g2c633ba7570_0_26"/>
          <p:cNvSpPr txBox="1"/>
          <p:nvPr>
            <p:ph type="title"/>
          </p:nvPr>
        </p:nvSpPr>
        <p:spPr>
          <a:xfrm>
            <a:off x="191800" y="172620"/>
            <a:ext cx="11735100" cy="706200"/>
          </a:xfrm>
          <a:prstGeom prst="rect">
            <a:avLst/>
          </a:prstGeom>
        </p:spPr>
        <p:txBody>
          <a:bodyPr anchorCtr="0" anchor="t" bIns="117825" lIns="117825" spcFirstLastPara="1" rIns="117825" wrap="square" tIns="117825">
            <a:normAutofit fontScale="90000"/>
          </a:bodyPr>
          <a:lstStyle/>
          <a:p>
            <a:pPr indent="0" lvl="0" marL="0" rtl="0" algn="ctr">
              <a:spcBef>
                <a:spcPts val="0"/>
              </a:spcBef>
              <a:spcAft>
                <a:spcPts val="0"/>
              </a:spcAft>
              <a:buNone/>
            </a:pPr>
            <a:r>
              <a:rPr lang="en-GB"/>
              <a:t>Training Agenda</a:t>
            </a:r>
            <a:endParaRPr/>
          </a:p>
        </p:txBody>
      </p:sp>
      <p:sp>
        <p:nvSpPr>
          <p:cNvPr id="57" name="Google Shape;57;g2c633ba7570_0_26"/>
          <p:cNvSpPr txBox="1"/>
          <p:nvPr>
            <p:ph idx="1" type="body"/>
          </p:nvPr>
        </p:nvSpPr>
        <p:spPr>
          <a:xfrm>
            <a:off x="191800" y="1051470"/>
            <a:ext cx="11822400" cy="4645200"/>
          </a:xfrm>
          <a:prstGeom prst="rect">
            <a:avLst/>
          </a:prstGeom>
        </p:spPr>
        <p:txBody>
          <a:bodyPr anchorCtr="0" anchor="t" bIns="117825" lIns="117825" spcFirstLastPara="1" rIns="117825" wrap="square" tIns="117825">
            <a:normAutofit/>
          </a:bodyPr>
          <a:lstStyle/>
          <a:p>
            <a:pPr indent="-393700" lvl="0" marL="457200" rtl="0" algn="l">
              <a:lnSpc>
                <a:spcPct val="150000"/>
              </a:lnSpc>
              <a:spcBef>
                <a:spcPts val="0"/>
              </a:spcBef>
              <a:spcAft>
                <a:spcPts val="0"/>
              </a:spcAft>
              <a:buSzPts val="2600"/>
              <a:buChar char="❏"/>
            </a:pPr>
            <a:r>
              <a:rPr lang="en-GB"/>
              <a:t>Session 1: Background on Inclusive Education in Emergencies</a:t>
            </a:r>
            <a:endParaRPr/>
          </a:p>
          <a:p>
            <a:pPr indent="-393700" lvl="0" marL="457200" rtl="0" algn="l">
              <a:lnSpc>
                <a:spcPct val="150000"/>
              </a:lnSpc>
              <a:spcBef>
                <a:spcPts val="0"/>
              </a:spcBef>
              <a:spcAft>
                <a:spcPts val="0"/>
              </a:spcAft>
              <a:buSzPts val="2600"/>
              <a:buChar char="❏"/>
            </a:pPr>
            <a:r>
              <a:rPr lang="en-GB"/>
              <a:t>Session 2: Barriers to inclusion in education in emergencies</a:t>
            </a:r>
            <a:endParaRPr/>
          </a:p>
          <a:p>
            <a:pPr indent="-393700" lvl="0" marL="457200" rtl="0" algn="l">
              <a:lnSpc>
                <a:spcPct val="150000"/>
              </a:lnSpc>
              <a:spcBef>
                <a:spcPts val="0"/>
              </a:spcBef>
              <a:spcAft>
                <a:spcPts val="0"/>
              </a:spcAft>
              <a:buSzPts val="2600"/>
              <a:buChar char="❏"/>
            </a:pPr>
            <a:r>
              <a:rPr lang="en-GB"/>
              <a:t>Session 3: Theoretical concepts that help us to understand inclusive education</a:t>
            </a:r>
            <a:endParaRPr/>
          </a:p>
          <a:p>
            <a:pPr indent="-393700" lvl="0" marL="457200" rtl="0" algn="l">
              <a:lnSpc>
                <a:spcPct val="150000"/>
              </a:lnSpc>
              <a:spcBef>
                <a:spcPts val="0"/>
              </a:spcBef>
              <a:spcAft>
                <a:spcPts val="0"/>
              </a:spcAft>
              <a:buSzPts val="2600"/>
              <a:buChar char="❏"/>
            </a:pPr>
            <a:r>
              <a:rPr lang="en-GB"/>
              <a:t>[Optional] Session 4: The importance of collaboration when designing and delivering inclusive education</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27"/>
          <p:cNvSpPr txBox="1"/>
          <p:nvPr>
            <p:ph type="title"/>
          </p:nvPr>
        </p:nvSpPr>
        <p:spPr>
          <a:xfrm>
            <a:off x="191800" y="2488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sz="3000"/>
              <a:t>Activity 4: Using a story to explain reasonable </a:t>
            </a:r>
            <a:r>
              <a:rPr lang="en-GB" sz="3000">
                <a:extLst>
                  <a:ext uri="http://customooxmlschemas.google.com/">
                    <go:slidesCustomData xmlns:go="http://customooxmlschemas.google.com/" textRoundtripDataId="3"/>
                  </a:ext>
                </a:extLst>
              </a:rPr>
              <a:t>accommodations</a:t>
            </a:r>
            <a:r>
              <a:rPr lang="en-GB" sz="3000"/>
              <a:t> and UDL</a:t>
            </a:r>
            <a:endParaRPr sz="3000"/>
          </a:p>
        </p:txBody>
      </p:sp>
      <p:sp>
        <p:nvSpPr>
          <p:cNvPr id="249" name="Google Shape;249;p27"/>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rPr lang="en-GB"/>
              <a:t>Dealing with barriers using a </a:t>
            </a:r>
            <a:r>
              <a:rPr lang="en-GB">
                <a:extLst>
                  <a:ext uri="http://customooxmlschemas.google.com/">
                    <go:slidesCustomData xmlns:go="http://customooxmlschemas.google.com/" textRoundtripDataId="4"/>
                  </a:ext>
                </a:extLst>
              </a:rPr>
              <a:t>twin-tracked</a:t>
            </a:r>
            <a:r>
              <a:rPr lang="en-GB"/>
              <a:t> approach</a:t>
            </a:r>
            <a:endParaRPr/>
          </a:p>
        </p:txBody>
      </p:sp>
      <p:sp>
        <p:nvSpPr>
          <p:cNvPr id="250" name="Google Shape;250;p27"/>
          <p:cNvSpPr txBox="1"/>
          <p:nvPr/>
        </p:nvSpPr>
        <p:spPr>
          <a:xfrm>
            <a:off x="816300" y="2377975"/>
            <a:ext cx="4638900" cy="1200600"/>
          </a:xfrm>
          <a:prstGeom prst="rect">
            <a:avLst/>
          </a:prstGeom>
          <a:solidFill>
            <a:srgbClr val="FFF2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lang="en-GB" sz="2200">
                <a:solidFill>
                  <a:schemeClr val="dk1"/>
                </a:solidFill>
              </a:rPr>
              <a:t>System changes are made</a:t>
            </a:r>
            <a:r>
              <a:rPr b="1" i="0" lang="en-GB" sz="2200" u="none" cap="none" strike="noStrike">
                <a:solidFill>
                  <a:schemeClr val="dk1"/>
                </a:solidFill>
                <a:extLst>
                  <a:ext uri="http://customooxmlschemas.google.com/">
                    <go:slidesCustomData xmlns:go="http://customooxmlschemas.google.com/" textRoundtripDataId="5"/>
                  </a:ext>
                </a:extLst>
              </a:rPr>
              <a:t> </a:t>
            </a:r>
            <a:endParaRPr i="0" sz="2200" u="none" cap="none" strike="noStrike">
              <a:solidFill>
                <a:schemeClr val="dk1"/>
              </a:solidFill>
            </a:endParaRPr>
          </a:p>
          <a:p>
            <a:pPr indent="0" lvl="0" marL="0" marR="0" rtl="0"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rPr>
              <a:t> </a:t>
            </a:r>
            <a:endParaRPr i="0" sz="2200" u="none" cap="none" strike="noStrike">
              <a:solidFill>
                <a:schemeClr val="dk1"/>
              </a:solidFill>
            </a:endParaRPr>
          </a:p>
          <a:p>
            <a:pPr indent="0" lvl="0" marL="0" marR="0" rtl="0"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rPr>
              <a:t>Use </a:t>
            </a:r>
            <a:r>
              <a:rPr b="1" i="0" lang="en-GB" sz="2200" u="none" cap="none" strike="noStrike">
                <a:solidFill>
                  <a:schemeClr val="dk1"/>
                </a:solidFill>
                <a:extLst>
                  <a:ext uri="http://customooxmlschemas.google.com/">
                    <go:slidesCustomData xmlns:go="http://customooxmlschemas.google.com/" textRoundtripDataId="6"/>
                  </a:ext>
                </a:extLst>
              </a:rPr>
              <a:t>universal design for learning</a:t>
            </a:r>
            <a:endParaRPr i="0" sz="2200" u="none" cap="none" strike="noStrike">
              <a:solidFill>
                <a:schemeClr val="dk1"/>
              </a:solidFill>
            </a:endParaRPr>
          </a:p>
        </p:txBody>
      </p:sp>
      <p:sp>
        <p:nvSpPr>
          <p:cNvPr id="251" name="Google Shape;251;p27"/>
          <p:cNvSpPr txBox="1"/>
          <p:nvPr/>
        </p:nvSpPr>
        <p:spPr>
          <a:xfrm>
            <a:off x="6185650" y="2377975"/>
            <a:ext cx="5513100" cy="1200600"/>
          </a:xfrm>
          <a:prstGeom prst="rect">
            <a:avLst/>
          </a:prstGeom>
          <a:solidFill>
            <a:srgbClr val="FFF2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lang="en-GB" sz="2200">
                <a:solidFill>
                  <a:schemeClr val="dk1"/>
                </a:solidFill>
              </a:rPr>
              <a:t>Specific learning needs are supported?</a:t>
            </a:r>
            <a:endParaRPr i="0" sz="2200" u="none" cap="none" strike="noStrike">
              <a:solidFill>
                <a:schemeClr val="dk1"/>
              </a:solidFill>
            </a:endParaRPr>
          </a:p>
          <a:p>
            <a:pPr indent="0" lvl="0" marL="0" marR="0" rtl="0"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rPr>
              <a:t> </a:t>
            </a:r>
            <a:endParaRPr i="0" sz="2200" u="none" cap="none" strike="noStrike">
              <a:solidFill>
                <a:schemeClr val="dk1"/>
              </a:solidFill>
            </a:endParaRPr>
          </a:p>
          <a:p>
            <a:pPr indent="0" lvl="0" marL="0" marR="0" rtl="0" algn="ctr">
              <a:lnSpc>
                <a:spcPct val="100000"/>
              </a:lnSpc>
              <a:spcBef>
                <a:spcPts val="0"/>
              </a:spcBef>
              <a:spcAft>
                <a:spcPts val="0"/>
              </a:spcAft>
              <a:buClr>
                <a:srgbClr val="000000"/>
              </a:buClr>
              <a:buSzPts val="2400"/>
              <a:buFont typeface="Arial"/>
              <a:buNone/>
            </a:pPr>
            <a:r>
              <a:rPr b="1" i="0" lang="en-GB" sz="2200" u="none" cap="none" strike="noStrike">
                <a:solidFill>
                  <a:schemeClr val="dk1"/>
                </a:solidFill>
              </a:rPr>
              <a:t>Make reasonable accommodations</a:t>
            </a:r>
            <a:endParaRPr i="0" sz="2200" u="none" cap="none" strike="noStrike">
              <a:solidFill>
                <a:schemeClr val="dk1"/>
              </a:solidFill>
            </a:endParaRPr>
          </a:p>
        </p:txBody>
      </p:sp>
      <p:sp>
        <p:nvSpPr>
          <p:cNvPr id="252" name="Google Shape;252;p27"/>
          <p:cNvSpPr txBox="1"/>
          <p:nvPr/>
        </p:nvSpPr>
        <p:spPr>
          <a:xfrm>
            <a:off x="3176875" y="4448725"/>
            <a:ext cx="6051300" cy="1200600"/>
          </a:xfrm>
          <a:prstGeom prst="rect">
            <a:avLst/>
          </a:prstGeom>
          <a:solidFill>
            <a:srgbClr val="9FC5E8"/>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en-GB" sz="2400" u="none" cap="none" strike="noStrike">
                <a:solidFill>
                  <a:schemeClr val="dk1"/>
                </a:solidFill>
              </a:rPr>
              <a:t>Inclusive education</a:t>
            </a:r>
            <a:endParaRPr i="0" sz="2400" u="none" cap="none" strike="noStrike">
              <a:solidFill>
                <a:schemeClr val="dk1"/>
              </a:solidFill>
            </a:endParaRPr>
          </a:p>
          <a:p>
            <a:pPr indent="0" lvl="0" marL="0" marR="0" rtl="0" algn="ctr">
              <a:lnSpc>
                <a:spcPct val="100000"/>
              </a:lnSpc>
              <a:spcBef>
                <a:spcPts val="0"/>
              </a:spcBef>
              <a:spcAft>
                <a:spcPts val="0"/>
              </a:spcAft>
              <a:buClr>
                <a:srgbClr val="000000"/>
              </a:buClr>
              <a:buSzPts val="2400"/>
              <a:buFont typeface="Arial"/>
              <a:buNone/>
            </a:pPr>
            <a:r>
              <a:rPr b="1" i="0" lang="en-GB" sz="2400" u="none" cap="none" strike="noStrike">
                <a:solidFill>
                  <a:schemeClr val="dk1"/>
                </a:solidFill>
              </a:rPr>
              <a:t> </a:t>
            </a:r>
            <a:endParaRPr i="0" sz="2400" u="none" cap="none" strike="noStrike">
              <a:solidFill>
                <a:schemeClr val="dk1"/>
              </a:solidFill>
            </a:endParaRPr>
          </a:p>
          <a:p>
            <a:pPr indent="0" lvl="0" marL="0" marR="0" rtl="0" algn="ctr">
              <a:lnSpc>
                <a:spcPct val="100000"/>
              </a:lnSpc>
              <a:spcBef>
                <a:spcPts val="0"/>
              </a:spcBef>
              <a:spcAft>
                <a:spcPts val="0"/>
              </a:spcAft>
              <a:buClr>
                <a:srgbClr val="000000"/>
              </a:buClr>
              <a:buSzPts val="2400"/>
              <a:buFont typeface="Arial"/>
              <a:buNone/>
            </a:pPr>
            <a:r>
              <a:rPr b="1" i="0" lang="en-GB" sz="2400" u="none" cap="none" strike="noStrike">
                <a:solidFill>
                  <a:schemeClr val="dk1"/>
                </a:solidFill>
              </a:rPr>
              <a:t>Responding to and promoting diversity</a:t>
            </a:r>
            <a:endParaRPr i="0" sz="2400" u="none" cap="none" strike="noStrike">
              <a:solidFill>
                <a:schemeClr val="dk1"/>
              </a:solidFill>
            </a:endParaRPr>
          </a:p>
        </p:txBody>
      </p:sp>
      <p:cxnSp>
        <p:nvCxnSpPr>
          <p:cNvPr id="253" name="Google Shape;253;p27"/>
          <p:cNvCxnSpPr/>
          <p:nvPr/>
        </p:nvCxnSpPr>
        <p:spPr>
          <a:xfrm>
            <a:off x="3650500" y="3650500"/>
            <a:ext cx="582300" cy="726300"/>
          </a:xfrm>
          <a:prstGeom prst="straightConnector1">
            <a:avLst/>
          </a:prstGeom>
          <a:noFill/>
          <a:ln cap="flat" cmpd="sng" w="76200">
            <a:solidFill>
              <a:schemeClr val="dk1"/>
            </a:solidFill>
            <a:prstDash val="solid"/>
            <a:miter lim="800000"/>
            <a:headEnd len="sm" w="sm" type="none"/>
            <a:tailEnd len="med" w="med" type="triangle"/>
          </a:ln>
        </p:spPr>
      </p:cxnSp>
      <p:cxnSp>
        <p:nvCxnSpPr>
          <p:cNvPr id="254" name="Google Shape;254;p27"/>
          <p:cNvCxnSpPr/>
          <p:nvPr/>
        </p:nvCxnSpPr>
        <p:spPr>
          <a:xfrm flipH="1">
            <a:off x="8110050" y="3641050"/>
            <a:ext cx="582000" cy="745200"/>
          </a:xfrm>
          <a:prstGeom prst="straightConnector1">
            <a:avLst/>
          </a:prstGeom>
          <a:noFill/>
          <a:ln cap="flat" cmpd="sng" w="76200">
            <a:solidFill>
              <a:schemeClr val="dk1"/>
            </a:solidFill>
            <a:prstDash val="solid"/>
            <a:miter lim="800000"/>
            <a:headEnd len="sm" w="sm" type="none"/>
            <a:tailEnd len="med" w="med" type="triangle"/>
          </a:ln>
        </p:spPr>
      </p:cxn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28"/>
          <p:cNvSpPr txBox="1"/>
          <p:nvPr>
            <p:ph type="title"/>
          </p:nvPr>
        </p:nvSpPr>
        <p:spPr>
          <a:xfrm>
            <a:off x="191800" y="2488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sz="3000"/>
              <a:t>Activity 4: Using a story to explain reasonable accommodations and UDL</a:t>
            </a:r>
            <a:endParaRPr sz="3000"/>
          </a:p>
        </p:txBody>
      </p:sp>
      <p:sp>
        <p:nvSpPr>
          <p:cNvPr id="260" name="Google Shape;260;p28"/>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ctr">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rPr b="1" lang="en-GB"/>
              <a:t>Two things happened on Mina’s first day at the new school. </a:t>
            </a:r>
            <a:endParaRPr b="1"/>
          </a:p>
          <a:p>
            <a:pPr indent="0" lvl="0" marL="0" rtl="0" algn="ctr">
              <a:lnSpc>
                <a:spcPct val="100000"/>
              </a:lnSpc>
              <a:spcBef>
                <a:spcPts val="0"/>
              </a:spcBef>
              <a:spcAft>
                <a:spcPts val="0"/>
              </a:spcAft>
              <a:buSzPts val="2600"/>
              <a:buNone/>
            </a:pPr>
            <a:r>
              <a:t/>
            </a:r>
            <a:endParaRPr/>
          </a:p>
          <a:p>
            <a:pPr indent="0" lvl="0" marL="0" rtl="0" algn="ctr">
              <a:lnSpc>
                <a:spcPct val="100000"/>
              </a:lnSpc>
              <a:spcBef>
                <a:spcPts val="0"/>
              </a:spcBef>
              <a:spcAft>
                <a:spcPts val="0"/>
              </a:spcAft>
              <a:buSzPts val="2600"/>
              <a:buNone/>
            </a:pPr>
            <a:r>
              <a:rPr lang="en-GB"/>
              <a:t>Which was an example of reasonable accommodation?</a:t>
            </a:r>
            <a:br>
              <a:rPr lang="en-GB"/>
            </a:br>
            <a:endParaRPr/>
          </a:p>
          <a:p>
            <a:pPr indent="0" lvl="0" marL="0" rtl="0" algn="ctr">
              <a:lnSpc>
                <a:spcPct val="100000"/>
              </a:lnSpc>
              <a:spcBef>
                <a:spcPts val="0"/>
              </a:spcBef>
              <a:spcAft>
                <a:spcPts val="0"/>
              </a:spcAft>
              <a:buSzPts val="2600"/>
              <a:buNone/>
            </a:pPr>
            <a:r>
              <a:rPr lang="en-GB"/>
              <a:t>Which was an example of universal design for learning (UDL)?</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29"/>
          <p:cNvSpPr/>
          <p:nvPr/>
        </p:nvSpPr>
        <p:spPr>
          <a:xfrm>
            <a:off x="3510952" y="981124"/>
            <a:ext cx="8554104" cy="5219043"/>
          </a:xfrm>
          <a:prstGeom prst="rect">
            <a:avLst/>
          </a:prstGeom>
          <a:noFill/>
          <a:ln>
            <a:noFill/>
          </a:ln>
        </p:spPr>
        <p:txBody>
          <a:bodyPr anchorCtr="0" anchor="ctr" bIns="45700" lIns="91425" spcFirstLastPara="1" rIns="91425" wrap="square" tIns="45700">
            <a:noAutofit/>
          </a:bodyPr>
          <a:lstStyle/>
          <a:p>
            <a:pPr indent="-200533" lvl="0" marL="342900" marR="0" rtl="0" algn="l">
              <a:lnSpc>
                <a:spcPct val="100000"/>
              </a:lnSpc>
              <a:spcBef>
                <a:spcPts val="0"/>
              </a:spcBef>
              <a:spcAft>
                <a:spcPts val="0"/>
              </a:spcAft>
              <a:buClr>
                <a:schemeClr val="dk1"/>
              </a:buClr>
              <a:buSzPts val="2242"/>
              <a:buFont typeface="Arial"/>
              <a:buNone/>
            </a:pPr>
            <a:r>
              <a:t/>
            </a:r>
            <a:endParaRPr b="0" i="0" sz="2242" u="none" cap="none" strike="noStrike">
              <a:solidFill>
                <a:schemeClr val="dk1"/>
              </a:solidFill>
              <a:latin typeface="Calibri"/>
              <a:ea typeface="Calibri"/>
              <a:cs typeface="Calibri"/>
              <a:sym typeface="Calibri"/>
            </a:endParaRPr>
          </a:p>
        </p:txBody>
      </p:sp>
      <p:sp>
        <p:nvSpPr>
          <p:cNvPr id="266" name="Google Shape;266;p29"/>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Session 2 - Summary</a:t>
            </a:r>
            <a:endParaRPr/>
          </a:p>
        </p:txBody>
      </p:sp>
      <p:sp>
        <p:nvSpPr>
          <p:cNvPr id="267" name="Google Shape;267;p29"/>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lnSpcReduction="10000"/>
          </a:bodyPr>
          <a:lstStyle/>
          <a:p>
            <a:pPr indent="-393700" lvl="0" marL="457200" rtl="0" algn="l">
              <a:lnSpc>
                <a:spcPct val="100000"/>
              </a:lnSpc>
              <a:spcBef>
                <a:spcPts val="0"/>
              </a:spcBef>
              <a:spcAft>
                <a:spcPts val="0"/>
              </a:spcAft>
              <a:buSzPts val="2600"/>
              <a:buChar char="●"/>
            </a:pPr>
            <a:r>
              <a:rPr lang="en-GB"/>
              <a:t>Every education system has barriers that hinder the participation or success of certain learners.</a:t>
            </a:r>
            <a:r>
              <a:rPr lang="en-GB">
                <a:extLst>
                  <a:ext uri="http://customooxmlschemas.google.com/">
                    <go:slidesCustomData xmlns:go="http://customooxmlschemas.google.com/" textRoundtripDataId="7"/>
                  </a:ext>
                </a:extLst>
              </a:rPr>
              <a:t> </a:t>
            </a:r>
            <a:endParaRPr/>
          </a:p>
          <a:p>
            <a:pPr indent="-393700" lvl="0" marL="457200" rtl="0" algn="l">
              <a:lnSpc>
                <a:spcPct val="100000"/>
              </a:lnSpc>
              <a:spcBef>
                <a:spcPts val="1000"/>
              </a:spcBef>
              <a:spcAft>
                <a:spcPts val="0"/>
              </a:spcAft>
              <a:buSzPts val="2600"/>
              <a:buChar char="●"/>
            </a:pPr>
            <a:r>
              <a:rPr lang="en-GB">
                <a:extLst>
                  <a:ext uri="http://customooxmlschemas.google.com/">
                    <go:slidesCustomData xmlns:go="http://customooxmlschemas.google.com/" textRoundtripDataId="8"/>
                  </a:ext>
                </a:extLst>
              </a:rPr>
              <a:t>New barriers may emerge in emergency or crisis situations that do not exist in non-crisis contexts.</a:t>
            </a:r>
            <a:endParaRPr/>
          </a:p>
          <a:p>
            <a:pPr indent="-393700" lvl="0" marL="457200" rtl="0" algn="l">
              <a:lnSpc>
                <a:spcPct val="100000"/>
              </a:lnSpc>
              <a:spcBef>
                <a:spcPts val="1000"/>
              </a:spcBef>
              <a:spcAft>
                <a:spcPts val="0"/>
              </a:spcAft>
              <a:buSzPts val="2600"/>
              <a:buChar char="●"/>
            </a:pPr>
            <a:r>
              <a:rPr lang="en-GB"/>
              <a:t>Barriers can relate to the environment, attitudes, policies, practices, information and resources. </a:t>
            </a:r>
            <a:endParaRPr/>
          </a:p>
          <a:p>
            <a:pPr indent="-393700" lvl="0" marL="457200" rtl="0" algn="l">
              <a:lnSpc>
                <a:spcPct val="100000"/>
              </a:lnSpc>
              <a:spcBef>
                <a:spcPts val="1000"/>
              </a:spcBef>
              <a:spcAft>
                <a:spcPts val="0"/>
              </a:spcAft>
              <a:buSzPts val="2600"/>
              <a:buChar char="●"/>
            </a:pPr>
            <a:r>
              <a:rPr lang="en-GB"/>
              <a:t>If we are aware of barriers and their impact on various groups, we can implement measures to address then in different settings or environments.</a:t>
            </a:r>
            <a:endParaRPr/>
          </a:p>
          <a:p>
            <a:pPr indent="-393700" lvl="0" marL="457200" rtl="0" algn="l">
              <a:lnSpc>
                <a:spcPct val="100000"/>
              </a:lnSpc>
              <a:spcBef>
                <a:spcPts val="1000"/>
              </a:spcBef>
              <a:spcAft>
                <a:spcPts val="1000"/>
              </a:spcAft>
              <a:buSzPts val="2600"/>
              <a:buChar char="●"/>
            </a:pPr>
            <a:r>
              <a:rPr lang="en-GB"/>
              <a:t>We must take a twin-track approach. That means we respond to individual learners’ immediate needs and find ways to change the system.</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0"/>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73" name="Google Shape;273;p30"/>
          <p:cNvSpPr txBox="1"/>
          <p:nvPr>
            <p:ph type="title"/>
          </p:nvPr>
        </p:nvSpPr>
        <p:spPr>
          <a:xfrm>
            <a:off x="217875" y="1949300"/>
            <a:ext cx="11735100" cy="12465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Session 3 - Theoretical concepts that help us to understand inclusive education</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b="0" i="1"/>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Clr>
                <a:schemeClr val="dk1"/>
              </a:buClr>
              <a:buSzPct val="28205"/>
              <a:buFont typeface="Arial"/>
              <a:buNone/>
            </a:pPr>
            <a:r>
              <a:t/>
            </a:r>
            <a:endParaRPr b="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31"/>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79" name="Google Shape;279;p31"/>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spcBef>
                <a:spcPts val="0"/>
              </a:spcBef>
              <a:spcAft>
                <a:spcPts val="0"/>
              </a:spcAft>
              <a:buSzPct val="112820"/>
              <a:buNone/>
            </a:pPr>
            <a:r>
              <a:rPr lang="en-GB">
                <a:extLst>
                  <a:ext uri="http://customooxmlschemas.google.com/">
                    <go:slidesCustomData xmlns:go="http://customooxmlschemas.google.com/" textRoundtripDataId="9"/>
                  </a:ext>
                </a:extLst>
              </a:rPr>
              <a:t>Learning </a:t>
            </a:r>
            <a:r>
              <a:rPr lang="en-GB"/>
              <a:t>Objectives</a:t>
            </a:r>
            <a:endParaRPr/>
          </a:p>
        </p:txBody>
      </p:sp>
      <p:sp>
        <p:nvSpPr>
          <p:cNvPr id="280" name="Google Shape;280;p31"/>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Clr>
                <a:schemeClr val="dk1"/>
              </a:buClr>
              <a:buSzPts val="1100"/>
              <a:buFont typeface="Arial"/>
              <a:buNone/>
            </a:pPr>
            <a:r>
              <a:rPr lang="en-GB"/>
              <a:t>By the end of this session, participants will know:</a:t>
            </a:r>
            <a:endParaRPr/>
          </a:p>
          <a:p>
            <a:pPr indent="0" lvl="0" marL="0" rtl="0" algn="l">
              <a:lnSpc>
                <a:spcPct val="100000"/>
              </a:lnSpc>
              <a:spcBef>
                <a:spcPts val="0"/>
              </a:spcBef>
              <a:spcAft>
                <a:spcPts val="0"/>
              </a:spcAft>
              <a:buClr>
                <a:schemeClr val="dk1"/>
              </a:buClr>
              <a:buSzPts val="1100"/>
              <a:buFont typeface="Arial"/>
              <a:buNone/>
            </a:pPr>
            <a:r>
              <a:t/>
            </a:r>
            <a:endParaRPr/>
          </a:p>
          <a:p>
            <a:pPr indent="-393700" lvl="0" marL="457200" rtl="0" algn="l">
              <a:lnSpc>
                <a:spcPct val="100000"/>
              </a:lnSpc>
              <a:spcBef>
                <a:spcPts val="1000"/>
              </a:spcBef>
              <a:spcAft>
                <a:spcPts val="0"/>
              </a:spcAft>
              <a:buSzPts val="2600"/>
              <a:buChar char="●"/>
            </a:pPr>
            <a:r>
              <a:rPr lang="en-GB"/>
              <a:t>the difference between presence, participation, and achievement in education</a:t>
            </a:r>
            <a:endParaRPr/>
          </a:p>
          <a:p>
            <a:pPr indent="-393700" lvl="0" marL="457200" rtl="0" algn="l">
              <a:lnSpc>
                <a:spcPct val="100000"/>
              </a:lnSpc>
              <a:spcBef>
                <a:spcPts val="1000"/>
              </a:spcBef>
              <a:spcAft>
                <a:spcPts val="1000"/>
              </a:spcAft>
              <a:buSzPts val="2600"/>
              <a:buChar char="●"/>
            </a:pPr>
            <a:r>
              <a:rPr lang="en-GB"/>
              <a:t>the key concepts that give a framework for understanding inclusive education.</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32"/>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Mina’s story </a:t>
            </a:r>
            <a:endParaRPr/>
          </a:p>
          <a:p>
            <a:pPr indent="0" lvl="0" marL="0" rtl="0" algn="ctr">
              <a:lnSpc>
                <a:spcPct val="100000"/>
              </a:lnSpc>
              <a:spcBef>
                <a:spcPts val="0"/>
              </a:spcBef>
              <a:spcAft>
                <a:spcPts val="0"/>
              </a:spcAft>
              <a:buClr>
                <a:schemeClr val="dk1"/>
              </a:buClr>
              <a:buSzPct val="151724"/>
              <a:buFont typeface="Calibri"/>
              <a:buNone/>
            </a:pPr>
            <a:r>
              <a:rPr b="0" i="1" lang="en-GB" sz="2900"/>
              <a:t>Chapter 3: My first few weeks</a:t>
            </a:r>
            <a:endParaRPr b="0" i="1" sz="2900"/>
          </a:p>
        </p:txBody>
      </p:sp>
      <p:sp>
        <p:nvSpPr>
          <p:cNvPr id="286" name="Google Shape;286;p32"/>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87" name="Google Shape;287;p32"/>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lnSpcReduction="20000"/>
          </a:bodyPr>
          <a:lstStyle/>
          <a:p>
            <a:pPr indent="0" lvl="0" marL="0" rtl="0" algn="l">
              <a:lnSpc>
                <a:spcPct val="100000"/>
              </a:lnSpc>
              <a:spcBef>
                <a:spcPts val="0"/>
              </a:spcBef>
              <a:spcAft>
                <a:spcPts val="0"/>
              </a:spcAft>
              <a:buSzPts val="2811"/>
              <a:buNone/>
            </a:pPr>
            <a:r>
              <a:rPr lang="en-GB"/>
              <a:t>Some days were better than others in my new school. On Fridays we had a different teacher for math because our regular teacher was doing a course for a few hours. He would make us sit in rows and put all the girls at the back and the boys at the front. I never heard what he said in any lesson, and he ignored me! Except for one time, when he asked me a question. I didn’t hear and couldn’t answer so he shouted and told me to try harder or get out of his class. It upset me a lot. </a:t>
            </a:r>
            <a:endParaRPr/>
          </a:p>
          <a:p>
            <a:pPr indent="0" lvl="0" marL="0" rtl="0" algn="l">
              <a:lnSpc>
                <a:spcPct val="100000"/>
              </a:lnSpc>
              <a:spcBef>
                <a:spcPts val="0"/>
              </a:spcBef>
              <a:spcAft>
                <a:spcPts val="0"/>
              </a:spcAft>
              <a:buSzPts val="2811"/>
              <a:buNone/>
            </a:pPr>
            <a:r>
              <a:t/>
            </a:r>
            <a:endParaRPr/>
          </a:p>
          <a:p>
            <a:pPr indent="0" lvl="0" marL="0" rtl="0" algn="l">
              <a:lnSpc>
                <a:spcPct val="100000"/>
              </a:lnSpc>
              <a:spcBef>
                <a:spcPts val="0"/>
              </a:spcBef>
              <a:spcAft>
                <a:spcPts val="0"/>
              </a:spcAft>
              <a:buSzPts val="2811"/>
              <a:buNone/>
            </a:pPr>
            <a:r>
              <a:rPr lang="en-GB"/>
              <a:t>Then I noticed there were quite a few children who never did anything during his lessons, but they answered questions in the other lessons. I told my dad. A few weeks later Dad bumped into the teacher at the market. Dad asked the teacher why he didn’t give me extra help, like my regular teacher. The math teacher told him that he taught every child in the same way because that was easier and fairer.</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33"/>
          <p:cNvSpPr txBox="1"/>
          <p:nvPr>
            <p:ph type="title"/>
          </p:nvPr>
        </p:nvSpPr>
        <p:spPr>
          <a:xfrm>
            <a:off x="191800" y="2488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sz="3000"/>
              <a:t>Activity 5: Group-based peer learning about inclusive education concepts</a:t>
            </a:r>
            <a:endParaRPr sz="3000"/>
          </a:p>
        </p:txBody>
      </p:sp>
      <p:sp>
        <p:nvSpPr>
          <p:cNvPr id="293" name="Google Shape;293;p33"/>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Clr>
                <a:schemeClr val="dk1"/>
              </a:buClr>
              <a:buSzPts val="2800"/>
              <a:buFont typeface="Calibri"/>
              <a:buNone/>
            </a:pPr>
            <a:r>
              <a:rPr lang="en-GB"/>
              <a:t>There are many key concepts we need to think about when we are learning about and starting to practice inclusive education. In the last session we learned about UDL, reasonable accommodation, the twin-track approach, and barriers to inclusion in education. </a:t>
            </a:r>
            <a:endParaRPr/>
          </a:p>
          <a:p>
            <a:pPr indent="0" lvl="0" marL="0" rtl="0" algn="l">
              <a:lnSpc>
                <a:spcPct val="100000"/>
              </a:lnSpc>
              <a:spcBef>
                <a:spcPts val="0"/>
              </a:spcBef>
              <a:spcAft>
                <a:spcPts val="0"/>
              </a:spcAft>
              <a:buClr>
                <a:schemeClr val="dk1"/>
              </a:buClr>
              <a:buSzPts val="2800"/>
              <a:buFont typeface="Calibri"/>
              <a:buNone/>
            </a:pPr>
            <a:r>
              <a:t/>
            </a:r>
            <a:endParaRPr/>
          </a:p>
          <a:p>
            <a:pPr indent="0" lvl="0" marL="0" rtl="0" algn="l">
              <a:lnSpc>
                <a:spcPct val="100000"/>
              </a:lnSpc>
              <a:spcBef>
                <a:spcPts val="0"/>
              </a:spcBef>
              <a:spcAft>
                <a:spcPts val="0"/>
              </a:spcAft>
              <a:buClr>
                <a:schemeClr val="dk1"/>
              </a:buClr>
              <a:buSzPts val="2800"/>
              <a:buFont typeface="Calibri"/>
              <a:buNone/>
            </a:pPr>
            <a:r>
              <a:t/>
            </a:r>
            <a:endParaRPr/>
          </a:p>
          <a:p>
            <a:pPr indent="0" lvl="0" marL="0" rtl="0" algn="ctr">
              <a:lnSpc>
                <a:spcPct val="100000"/>
              </a:lnSpc>
              <a:spcBef>
                <a:spcPts val="0"/>
              </a:spcBef>
              <a:spcAft>
                <a:spcPts val="0"/>
              </a:spcAft>
              <a:buClr>
                <a:schemeClr val="dk1"/>
              </a:buClr>
              <a:buSzPts val="2800"/>
              <a:buFont typeface="Calibri"/>
              <a:buNone/>
            </a:pPr>
            <a:r>
              <a:rPr lang="en-GB"/>
              <a:t>In this session we will look at 4 more concepts.</a:t>
            </a:r>
            <a:br>
              <a:rPr lang="en-GB"/>
            </a:br>
            <a:br>
              <a:rPr lang="en-GB"/>
            </a:br>
            <a:br>
              <a:rPr lang="en-GB"/>
            </a:br>
            <a:r>
              <a:rPr lang="en-GB"/>
              <a:t>Work in groups. Each group will get a sheet of information to read and discuss.</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34"/>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sz="3000"/>
              <a:t>Activity 5: Group-based peer learning about inclusive education concepts</a:t>
            </a:r>
            <a:endParaRPr sz="3000"/>
          </a:p>
        </p:txBody>
      </p:sp>
      <p:sp>
        <p:nvSpPr>
          <p:cNvPr id="299" name="Google Shape;299;p34"/>
          <p:cNvSpPr txBox="1"/>
          <p:nvPr>
            <p:ph idx="1" type="body"/>
          </p:nvPr>
        </p:nvSpPr>
        <p:spPr>
          <a:xfrm>
            <a:off x="191800" y="1240475"/>
            <a:ext cx="11822400" cy="4456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Clr>
                <a:schemeClr val="dk1"/>
              </a:buClr>
              <a:buSzPts val="2811"/>
              <a:buFont typeface="Arial"/>
              <a:buNone/>
            </a:pPr>
            <a:r>
              <a:rPr b="1" lang="en-GB"/>
              <a:t>Group A – </a:t>
            </a:r>
            <a:r>
              <a:rPr lang="en-GB"/>
              <a:t>special, integrated and inclusive education</a:t>
            </a:r>
            <a:endParaRPr/>
          </a:p>
          <a:p>
            <a:pPr indent="0" lvl="0" marL="0" rtl="0" algn="l">
              <a:lnSpc>
                <a:spcPct val="100000"/>
              </a:lnSpc>
              <a:spcBef>
                <a:spcPts val="1000"/>
              </a:spcBef>
              <a:spcAft>
                <a:spcPts val="0"/>
              </a:spcAft>
              <a:buClr>
                <a:schemeClr val="dk1"/>
              </a:buClr>
              <a:buSzPts val="2811"/>
              <a:buFont typeface="Arial"/>
              <a:buNone/>
            </a:pPr>
            <a:r>
              <a:rPr b="1" lang="en-GB"/>
              <a:t>Group B – </a:t>
            </a:r>
            <a:r>
              <a:rPr lang="en-GB"/>
              <a:t>presence, participation and achievement</a:t>
            </a:r>
            <a:endParaRPr/>
          </a:p>
          <a:p>
            <a:pPr indent="0" lvl="0" marL="0" rtl="0" algn="l">
              <a:lnSpc>
                <a:spcPct val="100000"/>
              </a:lnSpc>
              <a:spcBef>
                <a:spcPts val="1000"/>
              </a:spcBef>
              <a:spcAft>
                <a:spcPts val="0"/>
              </a:spcAft>
              <a:buClr>
                <a:schemeClr val="dk1"/>
              </a:buClr>
              <a:buSzPts val="2811"/>
              <a:buFont typeface="Arial"/>
              <a:buNone/>
            </a:pPr>
            <a:r>
              <a:rPr b="1" lang="en-GB"/>
              <a:t>Group C – </a:t>
            </a:r>
            <a:r>
              <a:rPr lang="en-GB"/>
              <a:t>inclusive education and disability-inclusive education </a:t>
            </a:r>
            <a:endParaRPr/>
          </a:p>
          <a:p>
            <a:pPr indent="0" lvl="0" marL="0" rtl="0" algn="l">
              <a:lnSpc>
                <a:spcPct val="100000"/>
              </a:lnSpc>
              <a:spcBef>
                <a:spcPts val="1000"/>
              </a:spcBef>
              <a:spcAft>
                <a:spcPts val="0"/>
              </a:spcAft>
              <a:buClr>
                <a:schemeClr val="dk1"/>
              </a:buClr>
              <a:buSzPts val="2811"/>
              <a:buFont typeface="Arial"/>
              <a:buNone/>
            </a:pPr>
            <a:r>
              <a:rPr b="1" lang="en-GB"/>
              <a:t>Group D – </a:t>
            </a:r>
            <a:r>
              <a:rPr lang="en-GB"/>
              <a:t>equality and equity</a:t>
            </a:r>
            <a:endParaRPr/>
          </a:p>
          <a:p>
            <a:pPr indent="0" lvl="0" marL="0" rtl="0" algn="l">
              <a:lnSpc>
                <a:spcPct val="100000"/>
              </a:lnSpc>
              <a:spcBef>
                <a:spcPts val="1000"/>
              </a:spcBef>
              <a:spcAft>
                <a:spcPts val="0"/>
              </a:spcAft>
              <a:buClr>
                <a:schemeClr val="dk1"/>
              </a:buClr>
              <a:buSzPts val="2811"/>
              <a:buFont typeface="Arial"/>
              <a:buNone/>
            </a:pPr>
            <a:r>
              <a:rPr lang="en-GB"/>
              <a:t> </a:t>
            </a:r>
            <a:endParaRPr/>
          </a:p>
          <a:p>
            <a:pPr indent="-407086" lvl="0" marL="457200" rtl="0" algn="l">
              <a:lnSpc>
                <a:spcPct val="100000"/>
              </a:lnSpc>
              <a:spcBef>
                <a:spcPts val="1000"/>
              </a:spcBef>
              <a:spcAft>
                <a:spcPts val="0"/>
              </a:spcAft>
              <a:buSzPts val="2811"/>
              <a:buChar char="●"/>
            </a:pPr>
            <a:r>
              <a:rPr lang="en-GB"/>
              <a:t>Discuss your concept.</a:t>
            </a:r>
            <a:endParaRPr/>
          </a:p>
          <a:p>
            <a:pPr indent="-407086" lvl="0" marL="457200" rtl="0" algn="l">
              <a:lnSpc>
                <a:spcPct val="100000"/>
              </a:lnSpc>
              <a:spcBef>
                <a:spcPts val="1000"/>
              </a:spcBef>
              <a:spcAft>
                <a:spcPts val="0"/>
              </a:spcAft>
              <a:buSzPts val="2811"/>
              <a:buChar char="●"/>
            </a:pPr>
            <a:r>
              <a:rPr lang="en-GB"/>
              <a:t>Think about how to explain it to the other groups, in your own words.</a:t>
            </a:r>
            <a:endParaRPr/>
          </a:p>
          <a:p>
            <a:pPr indent="-407086" lvl="0" marL="457200" rtl="0" algn="l">
              <a:lnSpc>
                <a:spcPct val="100000"/>
              </a:lnSpc>
              <a:spcBef>
                <a:spcPts val="1000"/>
              </a:spcBef>
              <a:spcAft>
                <a:spcPts val="1000"/>
              </a:spcAft>
              <a:buSzPts val="2811"/>
              <a:buChar char="●"/>
            </a:pPr>
            <a:r>
              <a:rPr lang="en-GB"/>
              <a:t>Try to think of your own examples to explain the concept.</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5"/>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05" name="Google Shape;305;p35"/>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Session 3 - Summary</a:t>
            </a:r>
            <a:endParaRPr/>
          </a:p>
        </p:txBody>
      </p:sp>
      <p:sp>
        <p:nvSpPr>
          <p:cNvPr id="306" name="Google Shape;306;p35"/>
          <p:cNvSpPr txBox="1"/>
          <p:nvPr>
            <p:ph idx="1" type="body"/>
          </p:nvPr>
        </p:nvSpPr>
        <p:spPr>
          <a:xfrm>
            <a:off x="191800" y="1203870"/>
            <a:ext cx="11822400" cy="46452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We need to think about several concepts when we are learning about inclusive education: </a:t>
            </a:r>
            <a:endParaRPr/>
          </a:p>
          <a:p>
            <a:pPr indent="0" lvl="0" marL="457200" rtl="0" algn="l">
              <a:lnSpc>
                <a:spcPct val="100000"/>
              </a:lnSpc>
              <a:spcBef>
                <a:spcPts val="0"/>
              </a:spcBef>
              <a:spcAft>
                <a:spcPts val="0"/>
              </a:spcAft>
              <a:buNone/>
            </a:pPr>
            <a:r>
              <a:t/>
            </a:r>
            <a:endParaRPr/>
          </a:p>
          <a:p>
            <a:pPr indent="-393700" lvl="1" marL="914400" rtl="0" algn="l">
              <a:lnSpc>
                <a:spcPct val="100000"/>
              </a:lnSpc>
              <a:spcBef>
                <a:spcPts val="1000"/>
              </a:spcBef>
              <a:spcAft>
                <a:spcPts val="0"/>
              </a:spcAft>
              <a:buSzPts val="2600"/>
              <a:buChar char="○"/>
            </a:pPr>
            <a:r>
              <a:rPr lang="en-GB" sz="2600"/>
              <a:t>why inclusive education is different from integrated or special education</a:t>
            </a:r>
            <a:endParaRPr sz="2600"/>
          </a:p>
          <a:p>
            <a:pPr indent="-393700" lvl="1" marL="914400" rtl="0" algn="l">
              <a:lnSpc>
                <a:spcPct val="100000"/>
              </a:lnSpc>
              <a:spcBef>
                <a:spcPts val="1000"/>
              </a:spcBef>
              <a:spcAft>
                <a:spcPts val="0"/>
              </a:spcAft>
              <a:buSzPts val="2600"/>
              <a:buChar char="○"/>
            </a:pPr>
            <a:r>
              <a:rPr lang="en-GB" sz="2600"/>
              <a:t>why we must focus on presence, participation and achievement</a:t>
            </a:r>
            <a:endParaRPr sz="2600"/>
          </a:p>
          <a:p>
            <a:pPr indent="-393700" lvl="1" marL="914400" rtl="0" algn="l">
              <a:lnSpc>
                <a:spcPct val="100000"/>
              </a:lnSpc>
              <a:spcBef>
                <a:spcPts val="1000"/>
              </a:spcBef>
              <a:spcAft>
                <a:spcPts val="0"/>
              </a:spcAft>
              <a:buSzPts val="2600"/>
              <a:buChar char="○"/>
            </a:pPr>
            <a:r>
              <a:rPr lang="en-GB" sz="2600"/>
              <a:t>the differences and similarities between inclusive education and disability-inclusive education</a:t>
            </a:r>
            <a:endParaRPr sz="2600"/>
          </a:p>
          <a:p>
            <a:pPr indent="-393700" lvl="1" marL="914400" rtl="0" algn="l">
              <a:lnSpc>
                <a:spcPct val="100000"/>
              </a:lnSpc>
              <a:spcBef>
                <a:spcPts val="1000"/>
              </a:spcBef>
              <a:spcAft>
                <a:spcPts val="1000"/>
              </a:spcAft>
              <a:buSzPts val="2600"/>
              <a:buChar char="○"/>
            </a:pPr>
            <a:r>
              <a:rPr lang="en-GB" sz="2600"/>
              <a:t>the differences between equality and equity</a:t>
            </a:r>
            <a:endParaRPr sz="26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36"/>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12" name="Google Shape;312;p36"/>
          <p:cNvSpPr txBox="1"/>
          <p:nvPr>
            <p:ph type="title"/>
          </p:nvPr>
        </p:nvSpPr>
        <p:spPr>
          <a:xfrm>
            <a:off x="217875" y="1949300"/>
            <a:ext cx="11735100" cy="12465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Session 4 - The importance of collaboration when designing and delivering inclusive education</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a:p>
          <a:p>
            <a:pPr indent="0" lvl="0" marL="0" rtl="0" algn="ctr">
              <a:lnSpc>
                <a:spcPct val="100000"/>
              </a:lnSpc>
              <a:spcBef>
                <a:spcPts val="0"/>
              </a:spcBef>
              <a:spcAft>
                <a:spcPts val="0"/>
              </a:spcAft>
              <a:buSzPct val="111111"/>
              <a:buNone/>
            </a:pPr>
            <a:r>
              <a:t/>
            </a:r>
            <a:endParaRPr b="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g2c633ba7570_0_32"/>
          <p:cNvSpPr txBox="1"/>
          <p:nvPr>
            <p:ph type="title"/>
          </p:nvPr>
        </p:nvSpPr>
        <p:spPr>
          <a:xfrm>
            <a:off x="191800" y="172620"/>
            <a:ext cx="11735100" cy="706200"/>
          </a:xfrm>
          <a:prstGeom prst="rect">
            <a:avLst/>
          </a:prstGeom>
        </p:spPr>
        <p:txBody>
          <a:bodyPr anchorCtr="0" anchor="t" bIns="117825" lIns="117825" spcFirstLastPara="1" rIns="117825" wrap="square" tIns="117825">
            <a:normAutofit fontScale="90000"/>
          </a:bodyPr>
          <a:lstStyle/>
          <a:p>
            <a:pPr indent="0" lvl="0" marL="0" rtl="0" algn="ctr">
              <a:spcBef>
                <a:spcPts val="0"/>
              </a:spcBef>
              <a:spcAft>
                <a:spcPts val="0"/>
              </a:spcAft>
              <a:buNone/>
            </a:pPr>
            <a:r>
              <a:rPr lang="en-GB"/>
              <a:t>Introduction to EiE</a:t>
            </a:r>
            <a:endParaRPr/>
          </a:p>
        </p:txBody>
      </p:sp>
      <p:sp>
        <p:nvSpPr>
          <p:cNvPr id="64" name="Google Shape;64;g2c633ba7570_0_32"/>
          <p:cNvSpPr txBox="1"/>
          <p:nvPr>
            <p:ph idx="1" type="body"/>
          </p:nvPr>
        </p:nvSpPr>
        <p:spPr>
          <a:xfrm>
            <a:off x="191800" y="1051475"/>
            <a:ext cx="11822400" cy="4990800"/>
          </a:xfrm>
          <a:prstGeom prst="rect">
            <a:avLst/>
          </a:prstGeom>
        </p:spPr>
        <p:txBody>
          <a:bodyPr anchorCtr="0" anchor="t" bIns="117825" lIns="117825" spcFirstLastPara="1" rIns="117825" wrap="square" tIns="117825">
            <a:normAutofit lnSpcReduction="10000"/>
          </a:bodyPr>
          <a:lstStyle/>
          <a:p>
            <a:pPr indent="0" lvl="0" marL="0" rtl="0" algn="l">
              <a:spcBef>
                <a:spcPts val="0"/>
              </a:spcBef>
              <a:spcAft>
                <a:spcPts val="0"/>
              </a:spcAft>
              <a:buNone/>
            </a:pPr>
            <a:r>
              <a:rPr lang="en-GB"/>
              <a:t>The quality learning opportunities for all ages in situations of crisis, including early childhood development, primary, secondary, non-formal, technical, vocational, higher, and adult education. Education in emergencies provides physical, psychosocial, and cognitive protection that can sustain and save lives.</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Common situations of crisis in which education in emergencies is essential include conflicts, protracted crises, situations of violence, forced displacement, disasters, and public health emergencies. Education in emergencies is a wider concept than 'emergency education response,' which is an essential part of it.</a:t>
            </a:r>
            <a:br>
              <a:rPr lang="en-GB"/>
            </a:br>
            <a:endParaRPr/>
          </a:p>
          <a:p>
            <a:pPr indent="0" lvl="0" marL="0" rtl="0" algn="l">
              <a:spcBef>
                <a:spcPts val="0"/>
              </a:spcBef>
              <a:spcAft>
                <a:spcPts val="0"/>
              </a:spcAft>
              <a:buNone/>
            </a:pPr>
            <a:r>
              <a:t/>
            </a:r>
            <a:endParaRPr/>
          </a:p>
          <a:p>
            <a:pPr indent="0" lvl="0" marL="0" rtl="0" algn="l">
              <a:spcBef>
                <a:spcPts val="0"/>
              </a:spcBef>
              <a:spcAft>
                <a:spcPts val="0"/>
              </a:spcAft>
              <a:buNone/>
            </a:pPr>
            <a:r>
              <a:rPr i="1" lang="en-GB" sz="2200" u="sng">
                <a:solidFill>
                  <a:schemeClr val="hlink"/>
                </a:solidFill>
                <a:hlinkClick r:id="rId3"/>
              </a:rPr>
              <a:t>INEE. (2024). INEE Minimum Standards for Education: Preparedness, Response, Recovery.</a:t>
            </a:r>
            <a:endParaRPr i="1" sz="220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37"/>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18" name="Google Shape;318;p37"/>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spcBef>
                <a:spcPts val="0"/>
              </a:spcBef>
              <a:spcAft>
                <a:spcPts val="0"/>
              </a:spcAft>
              <a:buSzPct val="112820"/>
              <a:buNone/>
            </a:pPr>
            <a:r>
              <a:rPr lang="en-GB">
                <a:extLst>
                  <a:ext uri="http://customooxmlschemas.google.com/">
                    <go:slidesCustomData xmlns:go="http://customooxmlschemas.google.com/" textRoundtripDataId="10"/>
                  </a:ext>
                </a:extLst>
              </a:rPr>
              <a:t>Learning </a:t>
            </a:r>
            <a:r>
              <a:rPr lang="en-GB"/>
              <a:t>Objectives</a:t>
            </a:r>
            <a:endParaRPr/>
          </a:p>
        </p:txBody>
      </p:sp>
      <p:sp>
        <p:nvSpPr>
          <p:cNvPr id="319" name="Google Shape;319;p37"/>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rPr lang="en-GB"/>
              <a:t>By the end of this session, participants will know:</a:t>
            </a:r>
            <a:endParaRPr/>
          </a:p>
          <a:p>
            <a:pPr indent="-393700" lvl="0" marL="457200" rtl="0" algn="l">
              <a:lnSpc>
                <a:spcPct val="100000"/>
              </a:lnSpc>
              <a:spcBef>
                <a:spcPts val="1000"/>
              </a:spcBef>
              <a:spcAft>
                <a:spcPts val="0"/>
              </a:spcAft>
              <a:buSzPts val="2600"/>
              <a:buChar char="●"/>
            </a:pPr>
            <a:r>
              <a:rPr lang="en-GB"/>
              <a:t>How key stakeholders and education personnel can collaborate to support inclusive education. </a:t>
            </a:r>
            <a:endParaRPr/>
          </a:p>
          <a:p>
            <a:pPr indent="-393700" lvl="0" marL="457200" rtl="0" algn="l">
              <a:lnSpc>
                <a:spcPct val="100000"/>
              </a:lnSpc>
              <a:spcBef>
                <a:spcPts val="1000"/>
              </a:spcBef>
              <a:spcAft>
                <a:spcPts val="1000"/>
              </a:spcAft>
              <a:buSzPts val="2600"/>
              <a:buChar char="●"/>
            </a:pPr>
            <a:r>
              <a:rPr lang="en-GB"/>
              <a:t>Why it is important for you to collaborate so you can identify learners who are excluded or at risk of being excluded, understand why they are excluded, and find solutions.</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38"/>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Mina’s story </a:t>
            </a:r>
            <a:endParaRPr/>
          </a:p>
          <a:p>
            <a:pPr indent="0" lvl="0" marL="0" rtl="0" algn="ctr">
              <a:lnSpc>
                <a:spcPct val="100000"/>
              </a:lnSpc>
              <a:spcBef>
                <a:spcPts val="0"/>
              </a:spcBef>
              <a:spcAft>
                <a:spcPts val="0"/>
              </a:spcAft>
              <a:buClr>
                <a:schemeClr val="dk1"/>
              </a:buClr>
              <a:buSzPct val="151724"/>
              <a:buFont typeface="Calibri"/>
              <a:buNone/>
            </a:pPr>
            <a:r>
              <a:rPr b="0" i="1" lang="en-GB" sz="2900"/>
              <a:t>Chapter 4: Neighborly support</a:t>
            </a:r>
            <a:endParaRPr b="0" i="1" sz="2900"/>
          </a:p>
        </p:txBody>
      </p:sp>
      <p:sp>
        <p:nvSpPr>
          <p:cNvPr id="325" name="Google Shape;325;p38"/>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26" name="Google Shape;326;p38"/>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fontScale="92500"/>
          </a:bodyPr>
          <a:lstStyle/>
          <a:p>
            <a:pPr indent="0" lvl="0" marL="0" rtl="0" algn="l">
              <a:lnSpc>
                <a:spcPct val="100000"/>
              </a:lnSpc>
              <a:spcBef>
                <a:spcPts val="0"/>
              </a:spcBef>
              <a:spcAft>
                <a:spcPts val="0"/>
              </a:spcAft>
              <a:buSzPct val="108108"/>
              <a:buNone/>
            </a:pPr>
            <a:r>
              <a:rPr lang="en-GB"/>
              <a:t>One day our regular teacher said the school was starting something called a “school inclusion team.” She explained this is a group of people who will help to make the school better for everyone. At first, we thought this meant they would buy lots of equipment, so we asked for computers and solar chargers! It was disappointing when the teacher said there was no more money for the school. Instead, she asked if anyone in the class would like to join the group as a “student representative.” I wanted to put my hand up, but I was too nervous. I didn’t want people to look at me. I was getting very embarrassed because my back looks a different shape, and I know I speak with a different accent to everyone else. That night I told my parents about this team, and my mum said maybe she could volunteer to join the group. She did the accounts for a small company before we fled, and now she couldn’t get any work. She thought maybe the school could use her skills.</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39"/>
          <p:cNvSpPr txBox="1"/>
          <p:nvPr>
            <p:ph type="title"/>
          </p:nvPr>
        </p:nvSpPr>
        <p:spPr>
          <a:xfrm>
            <a:off x="191800" y="2488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Mina’s story </a:t>
            </a:r>
            <a:endParaRPr/>
          </a:p>
          <a:p>
            <a:pPr indent="0" lvl="0" marL="0" rtl="0" algn="ctr">
              <a:lnSpc>
                <a:spcPct val="100000"/>
              </a:lnSpc>
              <a:spcBef>
                <a:spcPts val="0"/>
              </a:spcBef>
              <a:spcAft>
                <a:spcPts val="0"/>
              </a:spcAft>
              <a:buClr>
                <a:schemeClr val="dk1"/>
              </a:buClr>
              <a:buSzPct val="151724"/>
              <a:buFont typeface="Calibri"/>
              <a:buNone/>
            </a:pPr>
            <a:r>
              <a:rPr b="0" i="1" lang="en-GB" sz="2900"/>
              <a:t>Chapter 4 continued</a:t>
            </a:r>
            <a:endParaRPr b="0" i="1" sz="2900"/>
          </a:p>
        </p:txBody>
      </p:sp>
      <p:sp>
        <p:nvSpPr>
          <p:cNvPr id="332" name="Google Shape;332;p39"/>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33" name="Google Shape;333;p39"/>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rPr lang="en-GB">
                <a:solidFill>
                  <a:schemeClr val="dk1"/>
                </a:solidFill>
              </a:rPr>
              <a:t>Mum didn’t tell me what happened at the school inclusion team meetings. But one day a neighbor who works for a company near the school offered to let me sit on the back of her bicycle in the morning, because we both have to arrive at the same time. She can’t take me home after school because she finishes work later. But at least I only have to walk in one direction each day. So now I have more energy to play with my sister and help mum look after my baby brother after school. I’m not so tired in class in the morning.</a:t>
            </a:r>
            <a:endParaRPr>
              <a:solidFill>
                <a:schemeClr val="dk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40"/>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Why is collaboration important?</a:t>
            </a:r>
            <a:endParaRPr/>
          </a:p>
        </p:txBody>
      </p:sp>
      <p:sp>
        <p:nvSpPr>
          <p:cNvPr id="339" name="Google Shape;339;p40"/>
          <p:cNvSpPr txBox="1"/>
          <p:nvPr>
            <p:ph idx="1" type="body"/>
          </p:nvPr>
        </p:nvSpPr>
        <p:spPr>
          <a:xfrm>
            <a:off x="191800" y="1329075"/>
            <a:ext cx="11822400" cy="43677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Working and discussing with other people helps us to understand barriers to inclusive education, who is affected, how to address the barriers, and what is already working well that we can build on.</a:t>
            </a:r>
            <a:endParaRPr/>
          </a:p>
          <a:p>
            <a:pPr indent="0" lvl="0" marL="457200" rtl="0" algn="l">
              <a:lnSpc>
                <a:spcPct val="100000"/>
              </a:lnSpc>
              <a:spcBef>
                <a:spcPts val="0"/>
              </a:spcBef>
              <a:spcAft>
                <a:spcPts val="0"/>
              </a:spcAft>
              <a:buSzPts val="2600"/>
              <a:buNone/>
            </a:pPr>
            <a:r>
              <a:t/>
            </a:r>
            <a:endParaRPr/>
          </a:p>
          <a:p>
            <a:pPr indent="-393700" lvl="0" marL="457200" rtl="0" algn="l">
              <a:lnSpc>
                <a:spcPct val="100000"/>
              </a:lnSpc>
              <a:spcBef>
                <a:spcPts val="0"/>
              </a:spcBef>
              <a:spcAft>
                <a:spcPts val="0"/>
              </a:spcAft>
              <a:buSzPts val="2600"/>
              <a:buChar char="●"/>
            </a:pPr>
            <a:r>
              <a:rPr lang="en-GB"/>
              <a:t>Problem-solving around reasonable accommodations and UDL is more effective and appropriate if people collaborate and share ideas.</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41"/>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Who needs to be involved?</a:t>
            </a:r>
            <a:endParaRPr/>
          </a:p>
        </p:txBody>
      </p:sp>
      <p:sp>
        <p:nvSpPr>
          <p:cNvPr id="345" name="Google Shape;345;p41"/>
          <p:cNvSpPr txBox="1"/>
          <p:nvPr>
            <p:ph idx="1" type="body"/>
          </p:nvPr>
        </p:nvSpPr>
        <p:spPr>
          <a:xfrm>
            <a:off x="191800" y="1203870"/>
            <a:ext cx="11822400" cy="46452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Learners</a:t>
            </a:r>
            <a:endParaRPr/>
          </a:p>
          <a:p>
            <a:pPr indent="-393700" lvl="0" marL="457200" rtl="0" algn="l">
              <a:lnSpc>
                <a:spcPct val="100000"/>
              </a:lnSpc>
              <a:spcBef>
                <a:spcPts val="1000"/>
              </a:spcBef>
              <a:spcAft>
                <a:spcPts val="0"/>
              </a:spcAft>
              <a:buSzPts val="2600"/>
              <a:buChar char="●"/>
            </a:pPr>
            <a:r>
              <a:rPr lang="en-GB"/>
              <a:t>Parents, caregivers, other guardians, and family members</a:t>
            </a:r>
            <a:endParaRPr/>
          </a:p>
          <a:p>
            <a:pPr indent="-393700" lvl="0" marL="457200" rtl="0" algn="l">
              <a:lnSpc>
                <a:spcPct val="100000"/>
              </a:lnSpc>
              <a:spcBef>
                <a:spcPts val="1000"/>
              </a:spcBef>
              <a:spcAft>
                <a:spcPts val="0"/>
              </a:spcAft>
              <a:buSzPts val="2600"/>
              <a:buChar char="●"/>
            </a:pPr>
            <a:r>
              <a:rPr lang="en-GB"/>
              <a:t>Teachers</a:t>
            </a:r>
            <a:endParaRPr/>
          </a:p>
          <a:p>
            <a:pPr indent="-393700" lvl="0" marL="457200" rtl="0" algn="l">
              <a:lnSpc>
                <a:spcPct val="100000"/>
              </a:lnSpc>
              <a:spcBef>
                <a:spcPts val="1000"/>
              </a:spcBef>
              <a:spcAft>
                <a:spcPts val="1000"/>
              </a:spcAft>
              <a:buSzPts val="2600"/>
              <a:buChar char="●"/>
            </a:pPr>
            <a:r>
              <a:rPr lang="en-GB"/>
              <a:t>School inclusion teams (or other multi-stakeholder groups and committees)</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42"/>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Which key stakeholders should you involve in a school inclusion team or similar?</a:t>
            </a:r>
            <a:endParaRPr/>
          </a:p>
        </p:txBody>
      </p:sp>
      <p:sp>
        <p:nvSpPr>
          <p:cNvPr id="351" name="Google Shape;351;p42"/>
          <p:cNvSpPr txBox="1"/>
          <p:nvPr>
            <p:ph idx="1" type="body"/>
          </p:nvPr>
        </p:nvSpPr>
        <p:spPr>
          <a:xfrm>
            <a:off x="191800" y="1587800"/>
            <a:ext cx="11822400" cy="42612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Members of Organizations of Persons with Disabilities (OPDs)</a:t>
            </a:r>
            <a:endParaRPr/>
          </a:p>
          <a:p>
            <a:pPr indent="-393700" lvl="0" marL="457200" rtl="0" algn="l">
              <a:lnSpc>
                <a:spcPct val="100000"/>
              </a:lnSpc>
              <a:spcBef>
                <a:spcPts val="1000"/>
              </a:spcBef>
              <a:spcAft>
                <a:spcPts val="0"/>
              </a:spcAft>
              <a:buSzPts val="2600"/>
              <a:buChar char="●"/>
            </a:pPr>
            <a:r>
              <a:rPr lang="en-GB"/>
              <a:t>Neighbors</a:t>
            </a:r>
            <a:endParaRPr/>
          </a:p>
          <a:p>
            <a:pPr indent="-393700" lvl="0" marL="457200" rtl="0" algn="l">
              <a:lnSpc>
                <a:spcPct val="100000"/>
              </a:lnSpc>
              <a:spcBef>
                <a:spcPts val="1000"/>
              </a:spcBef>
              <a:spcAft>
                <a:spcPts val="0"/>
              </a:spcAft>
              <a:buSzPts val="2600"/>
              <a:buChar char="●"/>
            </a:pPr>
            <a:r>
              <a:rPr lang="en-GB"/>
              <a:t>Local businesses and employers</a:t>
            </a:r>
            <a:endParaRPr/>
          </a:p>
          <a:p>
            <a:pPr indent="-393700" lvl="0" marL="457200" rtl="0" algn="l">
              <a:lnSpc>
                <a:spcPct val="100000"/>
              </a:lnSpc>
              <a:spcBef>
                <a:spcPts val="1000"/>
              </a:spcBef>
              <a:spcAft>
                <a:spcPts val="0"/>
              </a:spcAft>
              <a:buSzPts val="2600"/>
              <a:buChar char="●"/>
            </a:pPr>
            <a:r>
              <a:rPr lang="en-GB"/>
              <a:t>Local service providers (health and welfare, for example)</a:t>
            </a:r>
            <a:endParaRPr/>
          </a:p>
          <a:p>
            <a:pPr indent="-393700" lvl="0" marL="457200" rtl="0" algn="l">
              <a:lnSpc>
                <a:spcPct val="100000"/>
              </a:lnSpc>
              <a:spcBef>
                <a:spcPts val="1000"/>
              </a:spcBef>
              <a:spcAft>
                <a:spcPts val="0"/>
              </a:spcAft>
              <a:buSzPts val="2600"/>
              <a:buChar char="●"/>
            </a:pPr>
            <a:r>
              <a:rPr lang="en-GB"/>
              <a:t>Religious leaders</a:t>
            </a:r>
            <a:endParaRPr/>
          </a:p>
          <a:p>
            <a:pPr indent="0" lvl="0" marL="457200" rtl="0" algn="l">
              <a:lnSpc>
                <a:spcPct val="100000"/>
              </a:lnSpc>
              <a:spcBef>
                <a:spcPts val="1000"/>
              </a:spcBef>
              <a:spcAft>
                <a:spcPts val="0"/>
              </a:spcAft>
              <a:buSzPts val="2600"/>
              <a:buNone/>
            </a:pPr>
            <a:r>
              <a:t/>
            </a:r>
            <a:endParaRPr/>
          </a:p>
          <a:p>
            <a:pPr indent="0" lvl="0" marL="0" rtl="0" algn="l">
              <a:lnSpc>
                <a:spcPct val="100000"/>
              </a:lnSpc>
              <a:spcBef>
                <a:spcPts val="1000"/>
              </a:spcBef>
              <a:spcAft>
                <a:spcPts val="1000"/>
              </a:spcAft>
              <a:buClr>
                <a:schemeClr val="dk1"/>
              </a:buClr>
              <a:buSzPts val="2600"/>
              <a:buFont typeface="Arial"/>
              <a:buNone/>
            </a:pPr>
            <a:r>
              <a:rPr lang="en-GB"/>
              <a:t>Think about who else in your context could or should get involved in supporting inclusive education.</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3"/>
          <p:cNvSpPr txBox="1"/>
          <p:nvPr/>
        </p:nvSpPr>
        <p:spPr>
          <a:xfrm>
            <a:off x="2647679" y="1407493"/>
            <a:ext cx="89979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Calibri"/>
              <a:ea typeface="Calibri"/>
              <a:cs typeface="Calibri"/>
              <a:sym typeface="Calibri"/>
            </a:endParaRPr>
          </a:p>
        </p:txBody>
      </p:sp>
      <p:sp>
        <p:nvSpPr>
          <p:cNvPr id="358" name="Google Shape;358;p43"/>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Activity 6: The importance of collaboration</a:t>
            </a:r>
            <a:endParaRPr/>
          </a:p>
        </p:txBody>
      </p:sp>
      <p:sp>
        <p:nvSpPr>
          <p:cNvPr id="359" name="Google Shape;359;p43"/>
          <p:cNvSpPr txBox="1"/>
          <p:nvPr>
            <p:ph idx="1" type="body"/>
          </p:nvPr>
        </p:nvSpPr>
        <p:spPr>
          <a:xfrm>
            <a:off x="191800" y="1051475"/>
            <a:ext cx="11822400" cy="4778700"/>
          </a:xfrm>
          <a:prstGeom prst="rect">
            <a:avLst/>
          </a:prstGeom>
          <a:noFill/>
          <a:ln>
            <a:noFill/>
          </a:ln>
        </p:spPr>
        <p:txBody>
          <a:bodyPr anchorCtr="0" anchor="t" bIns="117825" lIns="117825" spcFirstLastPara="1" rIns="117825" wrap="square" tIns="117825">
            <a:normAutofit fontScale="92500" lnSpcReduction="20000"/>
          </a:bodyPr>
          <a:lstStyle/>
          <a:p>
            <a:pPr indent="0" lvl="0" marL="0" rtl="0" algn="l">
              <a:lnSpc>
                <a:spcPct val="100000"/>
              </a:lnSpc>
              <a:spcBef>
                <a:spcPts val="0"/>
              </a:spcBef>
              <a:spcAft>
                <a:spcPts val="0"/>
              </a:spcAft>
              <a:buSzPct val="108108"/>
              <a:buNone/>
            </a:pPr>
            <a:r>
              <a:rPr lang="en-GB">
                <a:solidFill>
                  <a:schemeClr val="dk1"/>
                </a:solidFill>
              </a:rPr>
              <a:t>Each group will work at a different “station” in the room and perform a different task.</a:t>
            </a:r>
            <a:endParaRPr>
              <a:solidFill>
                <a:schemeClr val="dk1"/>
              </a:solidFill>
            </a:endParaRPr>
          </a:p>
          <a:p>
            <a:pPr indent="0" lvl="0" marL="457200" rtl="0" algn="l">
              <a:lnSpc>
                <a:spcPct val="100000"/>
              </a:lnSpc>
              <a:spcBef>
                <a:spcPts val="0"/>
              </a:spcBef>
              <a:spcAft>
                <a:spcPts val="0"/>
              </a:spcAft>
              <a:buSzPct val="108108"/>
              <a:buNone/>
            </a:pPr>
            <a:r>
              <a:t/>
            </a:r>
            <a:endParaRPr>
              <a:solidFill>
                <a:schemeClr val="dk1"/>
              </a:solidFill>
            </a:endParaRPr>
          </a:p>
          <a:p>
            <a:pPr indent="-393700" lvl="0" marL="457200" rtl="0" algn="l">
              <a:lnSpc>
                <a:spcPct val="100000"/>
              </a:lnSpc>
              <a:spcBef>
                <a:spcPts val="1000"/>
              </a:spcBef>
              <a:spcAft>
                <a:spcPts val="0"/>
              </a:spcAft>
              <a:buClr>
                <a:schemeClr val="dk1"/>
              </a:buClr>
              <a:buSzPct val="108108"/>
              <a:buChar char="●"/>
            </a:pPr>
            <a:r>
              <a:rPr b="1" lang="en-GB">
                <a:solidFill>
                  <a:schemeClr val="dk1"/>
                </a:solidFill>
              </a:rPr>
              <a:t>Station 1 </a:t>
            </a:r>
            <a:r>
              <a:rPr lang="en-GB">
                <a:solidFill>
                  <a:schemeClr val="dk1"/>
                </a:solidFill>
              </a:rPr>
              <a:t>– discuss how you could </a:t>
            </a:r>
            <a:r>
              <a:rPr b="1" lang="en-GB">
                <a:solidFill>
                  <a:schemeClr val="dk1"/>
                </a:solidFill>
              </a:rPr>
              <a:t>design a participatory activity </a:t>
            </a:r>
            <a:r>
              <a:rPr lang="en-GB">
                <a:solidFill>
                  <a:schemeClr val="dk1"/>
                </a:solidFill>
              </a:rPr>
              <a:t>to help children with and without disabilities to explain what makes them feel included or excluded in education.</a:t>
            </a:r>
            <a:endParaRPr>
              <a:solidFill>
                <a:schemeClr val="dk1"/>
              </a:solidFill>
            </a:endParaRPr>
          </a:p>
          <a:p>
            <a:pPr indent="-393700" lvl="0" marL="457200" rtl="0" algn="l">
              <a:lnSpc>
                <a:spcPct val="100000"/>
              </a:lnSpc>
              <a:spcBef>
                <a:spcPts val="1000"/>
              </a:spcBef>
              <a:spcAft>
                <a:spcPts val="0"/>
              </a:spcAft>
              <a:buClr>
                <a:schemeClr val="dk1"/>
              </a:buClr>
              <a:buSzPct val="108108"/>
              <a:buChar char="●"/>
            </a:pPr>
            <a:r>
              <a:rPr b="1" lang="en-GB">
                <a:solidFill>
                  <a:schemeClr val="dk1"/>
                </a:solidFill>
              </a:rPr>
              <a:t>Station 2 </a:t>
            </a:r>
            <a:r>
              <a:rPr lang="en-GB">
                <a:solidFill>
                  <a:schemeClr val="dk1"/>
                </a:solidFill>
              </a:rPr>
              <a:t>– </a:t>
            </a:r>
            <a:r>
              <a:rPr b="1" lang="en-GB">
                <a:solidFill>
                  <a:schemeClr val="dk1"/>
                </a:solidFill>
              </a:rPr>
              <a:t>create a role play </a:t>
            </a:r>
            <a:r>
              <a:rPr lang="en-GB">
                <a:solidFill>
                  <a:schemeClr val="dk1"/>
                </a:solidFill>
              </a:rPr>
              <a:t>to show some of the things that parents and family members could contribute to a school inclusion team</a:t>
            </a:r>
            <a:r>
              <a:rPr lang="en-GB">
                <a:solidFill>
                  <a:schemeClr val="dk1"/>
                </a:solidFill>
              </a:rPr>
              <a:t>.</a:t>
            </a:r>
            <a:endParaRPr>
              <a:solidFill>
                <a:schemeClr val="dk1"/>
              </a:solidFill>
            </a:endParaRPr>
          </a:p>
          <a:p>
            <a:pPr indent="-393700" lvl="0" marL="457200" rtl="0" algn="l">
              <a:lnSpc>
                <a:spcPct val="100000"/>
              </a:lnSpc>
              <a:spcBef>
                <a:spcPts val="1000"/>
              </a:spcBef>
              <a:spcAft>
                <a:spcPts val="0"/>
              </a:spcAft>
              <a:buSzPct val="108108"/>
              <a:buChar char="●"/>
            </a:pPr>
            <a:r>
              <a:rPr b="1" lang="en-GB"/>
              <a:t>Station 3</a:t>
            </a:r>
            <a:r>
              <a:rPr lang="en-GB"/>
              <a:t> – </a:t>
            </a:r>
            <a:r>
              <a:rPr b="1" lang="en-GB"/>
              <a:t>brainstorm </a:t>
            </a:r>
            <a:r>
              <a:rPr lang="en-GB"/>
              <a:t>at least 15 ways teachers and school staff can collaborate to make education and their school more inclusive.</a:t>
            </a:r>
            <a:endParaRPr/>
          </a:p>
          <a:p>
            <a:pPr indent="-393700" lvl="0" marL="457200" rtl="0" algn="l">
              <a:lnSpc>
                <a:spcPct val="100000"/>
              </a:lnSpc>
              <a:spcBef>
                <a:spcPts val="1000"/>
              </a:spcBef>
              <a:spcAft>
                <a:spcPts val="1000"/>
              </a:spcAft>
              <a:buSzPct val="108108"/>
              <a:buChar char="●"/>
            </a:pPr>
            <a:r>
              <a:rPr b="1" lang="en-GB"/>
              <a:t>Station 4 </a:t>
            </a:r>
            <a:r>
              <a:rPr lang="en-GB"/>
              <a:t>– </a:t>
            </a:r>
            <a:r>
              <a:rPr b="1" lang="en-GB"/>
              <a:t>draw a mind map</a:t>
            </a:r>
            <a:r>
              <a:rPr lang="en-GB"/>
              <a:t> </a:t>
            </a:r>
            <a:r>
              <a:rPr lang="en-GB"/>
              <a:t>showing who you think could be in a school inclusion team in your context, what role you could play, or what could contribute to the SIT.</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44"/>
          <p:cNvSpPr txBox="1"/>
          <p:nvPr/>
        </p:nvSpPr>
        <p:spPr>
          <a:xfrm>
            <a:off x="2647679" y="1407493"/>
            <a:ext cx="89979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Calibri"/>
              <a:ea typeface="Calibri"/>
              <a:cs typeface="Calibri"/>
              <a:sym typeface="Calibri"/>
            </a:endParaRPr>
          </a:p>
        </p:txBody>
      </p:sp>
      <p:sp>
        <p:nvSpPr>
          <p:cNvPr id="366" name="Google Shape;366;p44"/>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Activity 6: The importance of collaboration</a:t>
            </a:r>
            <a:endParaRPr/>
          </a:p>
        </p:txBody>
      </p:sp>
      <p:sp>
        <p:nvSpPr>
          <p:cNvPr id="367" name="Google Shape;367;p44"/>
          <p:cNvSpPr txBox="1"/>
          <p:nvPr>
            <p:ph idx="1" type="body"/>
          </p:nvPr>
        </p:nvSpPr>
        <p:spPr>
          <a:xfrm>
            <a:off x="191800" y="1051475"/>
            <a:ext cx="11822400" cy="47787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Clr>
                <a:schemeClr val="dk1"/>
              </a:buClr>
              <a:buSzPts val="2600"/>
              <a:buFont typeface="Arial"/>
              <a:buNone/>
            </a:pPr>
            <a:r>
              <a:t/>
            </a:r>
            <a:endParaRPr b="1"/>
          </a:p>
          <a:p>
            <a:pPr indent="0" lvl="0" marL="0" rtl="0" algn="l">
              <a:lnSpc>
                <a:spcPct val="100000"/>
              </a:lnSpc>
              <a:spcBef>
                <a:spcPts val="0"/>
              </a:spcBef>
              <a:spcAft>
                <a:spcPts val="0"/>
              </a:spcAft>
              <a:buClr>
                <a:schemeClr val="dk1"/>
              </a:buClr>
              <a:buSzPts val="2600"/>
              <a:buFont typeface="Arial"/>
              <a:buNone/>
            </a:pPr>
            <a:r>
              <a:rPr b="1" lang="en-GB"/>
              <a:t>Feedback on the discussions at the 4 stations</a:t>
            </a:r>
            <a:endParaRPr b="1"/>
          </a:p>
          <a:p>
            <a:pPr indent="0" lvl="0" marL="0" rtl="0" algn="l">
              <a:lnSpc>
                <a:spcPct val="100000"/>
              </a:lnSpc>
              <a:spcBef>
                <a:spcPts val="0"/>
              </a:spcBef>
              <a:spcAft>
                <a:spcPts val="0"/>
              </a:spcAft>
              <a:buClr>
                <a:schemeClr val="dk1"/>
              </a:buClr>
              <a:buSzPts val="2600"/>
              <a:buFont typeface="Arial"/>
              <a:buNone/>
            </a:pPr>
            <a:r>
              <a:t/>
            </a:r>
            <a:endParaRPr/>
          </a:p>
          <a:p>
            <a:pPr indent="0" lvl="0" marL="0" rtl="0" algn="l">
              <a:lnSpc>
                <a:spcPct val="100000"/>
              </a:lnSpc>
              <a:spcBef>
                <a:spcPts val="0"/>
              </a:spcBef>
              <a:spcAft>
                <a:spcPts val="0"/>
              </a:spcAft>
              <a:buClr>
                <a:schemeClr val="dk1"/>
              </a:buClr>
              <a:buSzPts val="2600"/>
              <a:buFont typeface="Arial"/>
              <a:buNone/>
            </a:pPr>
            <a:r>
              <a:rPr lang="en-GB"/>
              <a:t>Pretend you have 2 minutes to give a colleague advice about the issues you discussed in your group before they leave for a project visit. What advice will you give them?</a:t>
            </a:r>
            <a:endParaRPr>
              <a:solidFill>
                <a:schemeClr val="dk1"/>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45"/>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73" name="Google Shape;373;p45"/>
          <p:cNvSpPr txBox="1"/>
          <p:nvPr>
            <p:ph type="title"/>
          </p:nvPr>
        </p:nvSpPr>
        <p:spPr>
          <a:xfrm>
            <a:off x="191800" y="172620"/>
            <a:ext cx="11735100" cy="7062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rPr lang="en-GB"/>
              <a:t>Session 4 - Summary</a:t>
            </a:r>
            <a:endParaRPr/>
          </a:p>
        </p:txBody>
      </p:sp>
      <p:sp>
        <p:nvSpPr>
          <p:cNvPr id="374" name="Google Shape;374;p45"/>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393700" lvl="0" marL="457200" rtl="0" algn="l">
              <a:lnSpc>
                <a:spcPct val="100000"/>
              </a:lnSpc>
              <a:spcBef>
                <a:spcPts val="0"/>
              </a:spcBef>
              <a:spcAft>
                <a:spcPts val="0"/>
              </a:spcAft>
              <a:buSzPts val="2600"/>
              <a:buChar char="●"/>
            </a:pPr>
            <a:r>
              <a:rPr lang="en-GB"/>
              <a:t>Collaboration helps us understand barriers to inclusive education, who is affected, and how to deal with the barriers at systemic and individual levels. </a:t>
            </a:r>
            <a:endParaRPr/>
          </a:p>
          <a:p>
            <a:pPr indent="-393700" lvl="0" marL="457200" rtl="0" algn="l">
              <a:lnSpc>
                <a:spcPct val="100000"/>
              </a:lnSpc>
              <a:spcBef>
                <a:spcPts val="1000"/>
              </a:spcBef>
              <a:spcAft>
                <a:spcPts val="0"/>
              </a:spcAft>
              <a:buSzPts val="2600"/>
              <a:buChar char="●"/>
            </a:pPr>
            <a:r>
              <a:rPr lang="en-GB"/>
              <a:t>We must listen to learners of all ages and abilities and parents and caregivers. </a:t>
            </a:r>
            <a:endParaRPr/>
          </a:p>
          <a:p>
            <a:pPr indent="-393700" lvl="0" marL="457200" rtl="0" algn="l">
              <a:lnSpc>
                <a:spcPct val="100000"/>
              </a:lnSpc>
              <a:spcBef>
                <a:spcPts val="1000"/>
              </a:spcBef>
              <a:spcAft>
                <a:spcPts val="0"/>
              </a:spcAft>
              <a:buSzPts val="2600"/>
              <a:buChar char="●"/>
            </a:pPr>
            <a:r>
              <a:rPr lang="en-GB"/>
              <a:t>Teachers must work closely together to improve their teaching and support each other. </a:t>
            </a:r>
            <a:endParaRPr/>
          </a:p>
          <a:p>
            <a:pPr indent="-393700" lvl="0" marL="457200" rtl="0" algn="l">
              <a:lnSpc>
                <a:spcPct val="100000"/>
              </a:lnSpc>
              <a:spcBef>
                <a:spcPts val="1000"/>
              </a:spcBef>
              <a:spcAft>
                <a:spcPts val="1000"/>
              </a:spcAft>
              <a:buSzPts val="2600"/>
              <a:buChar char="●"/>
            </a:pPr>
            <a:r>
              <a:rPr lang="en-GB"/>
              <a:t>We should create opportunities for multi-stakeholder groups to work together as a community resource for problem-solving and advocating for change.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2"/>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70" name="Google Shape;70;p2"/>
          <p:cNvSpPr txBox="1"/>
          <p:nvPr>
            <p:ph type="title"/>
          </p:nvPr>
        </p:nvSpPr>
        <p:spPr>
          <a:xfrm>
            <a:off x="217875" y="1814625"/>
            <a:ext cx="11735100" cy="2648100"/>
          </a:xfrm>
          <a:prstGeom prst="rect">
            <a:avLst/>
          </a:prstGeom>
          <a:noFill/>
          <a:ln>
            <a:noFill/>
          </a:ln>
        </p:spPr>
        <p:txBody>
          <a:bodyPr anchorCtr="0" anchor="t" bIns="117825" lIns="117825" spcFirstLastPara="1" rIns="117825" wrap="square" tIns="117825">
            <a:normAutofit fontScale="90000"/>
          </a:bodyPr>
          <a:lstStyle/>
          <a:p>
            <a:pPr indent="0" lvl="0" marL="0" rtl="0" algn="ctr">
              <a:lnSpc>
                <a:spcPct val="100000"/>
              </a:lnSpc>
              <a:spcBef>
                <a:spcPts val="0"/>
              </a:spcBef>
              <a:spcAft>
                <a:spcPts val="0"/>
              </a:spcAft>
              <a:buSzPct val="111111"/>
              <a:buNone/>
            </a:pPr>
            <a:r>
              <a:t/>
            </a:r>
            <a:endParaRPr/>
          </a:p>
          <a:p>
            <a:pPr indent="0" lvl="0" marL="0" rtl="0" algn="ctr">
              <a:spcBef>
                <a:spcPts val="0"/>
              </a:spcBef>
              <a:spcAft>
                <a:spcPts val="0"/>
              </a:spcAft>
              <a:buClr>
                <a:schemeClr val="dk1"/>
              </a:buClr>
              <a:buSzPct val="111111"/>
              <a:buFont typeface="Arial"/>
              <a:buNone/>
            </a:pPr>
            <a:r>
              <a:rPr lang="en-GB"/>
              <a:t>Session 1 - Background on Inclusive Education in Emergencies</a:t>
            </a:r>
            <a:endParaRPr b="0" i="1"/>
          </a:p>
          <a:p>
            <a:pPr indent="0" lvl="0" marL="0" rtl="0" algn="ctr">
              <a:lnSpc>
                <a:spcPct val="100000"/>
              </a:lnSpc>
              <a:spcBef>
                <a:spcPts val="0"/>
              </a:spcBef>
              <a:spcAft>
                <a:spcPts val="0"/>
              </a:spcAft>
              <a:buSzPct val="111111"/>
              <a:buNone/>
            </a:pPr>
            <a:r>
              <a:t/>
            </a:r>
            <a:endParaRPr b="0" i="1"/>
          </a:p>
          <a:p>
            <a:pPr indent="0" lvl="0" marL="0" rtl="0" algn="ctr">
              <a:lnSpc>
                <a:spcPct val="100000"/>
              </a:lnSpc>
              <a:spcBef>
                <a:spcPts val="0"/>
              </a:spcBef>
              <a:spcAft>
                <a:spcPts val="0"/>
              </a:spcAft>
              <a:buSzPct val="111111"/>
              <a:buNone/>
            </a:pPr>
            <a:r>
              <a:t/>
            </a:r>
            <a:endParaRPr b="0" i="1"/>
          </a:p>
          <a:p>
            <a:pPr indent="0" lvl="0" marL="0" rtl="0" algn="ctr">
              <a:lnSpc>
                <a:spcPct val="100000"/>
              </a:lnSpc>
              <a:spcBef>
                <a:spcPts val="0"/>
              </a:spcBef>
              <a:spcAft>
                <a:spcPts val="0"/>
              </a:spcAft>
              <a:buSzPct val="111111"/>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3"/>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extLst>
                  <a:ext uri="http://customooxmlschemas.google.com/">
                    <go:slidesCustomData xmlns:go="http://customooxmlschemas.google.com/" textRoundtripDataId="0"/>
                  </a:ext>
                </a:extLst>
              </a:rPr>
              <a:t>Learning </a:t>
            </a:r>
            <a:r>
              <a:rPr lang="en-GB"/>
              <a:t>Objectives</a:t>
            </a:r>
            <a:endParaRPr/>
          </a:p>
        </p:txBody>
      </p:sp>
      <p:sp>
        <p:nvSpPr>
          <p:cNvPr id="76" name="Google Shape;76;p3"/>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Clr>
                <a:schemeClr val="dk1"/>
              </a:buClr>
              <a:buSzPts val="2600"/>
              <a:buFont typeface="Arial"/>
              <a:buNone/>
            </a:pPr>
            <a:r>
              <a:rPr lang="en-GB"/>
              <a:t>By the end of this session, participants will be able to explain:</a:t>
            </a:r>
            <a:endParaRPr/>
          </a:p>
          <a:p>
            <a:pPr indent="0" lvl="0" marL="0" rtl="0" algn="l">
              <a:lnSpc>
                <a:spcPct val="100000"/>
              </a:lnSpc>
              <a:spcBef>
                <a:spcPts val="0"/>
              </a:spcBef>
              <a:spcAft>
                <a:spcPts val="0"/>
              </a:spcAft>
              <a:buClr>
                <a:schemeClr val="dk1"/>
              </a:buClr>
              <a:buSzPts val="2600"/>
              <a:buFont typeface="Arial"/>
              <a:buNone/>
            </a:pPr>
            <a:r>
              <a:t/>
            </a:r>
            <a:endParaRPr/>
          </a:p>
          <a:p>
            <a:pPr indent="-393700" lvl="0" marL="457200" rtl="0" algn="l">
              <a:lnSpc>
                <a:spcPct val="100000"/>
              </a:lnSpc>
              <a:spcBef>
                <a:spcPts val="0"/>
              </a:spcBef>
              <a:spcAft>
                <a:spcPts val="0"/>
              </a:spcAft>
              <a:buSzPts val="2600"/>
              <a:buChar char="●"/>
            </a:pPr>
            <a:r>
              <a:rPr lang="en-GB"/>
              <a:t>that education is a human right</a:t>
            </a:r>
            <a:endParaRPr/>
          </a:p>
          <a:p>
            <a:pPr indent="-393700" lvl="0" marL="457200" rtl="0" algn="l">
              <a:lnSpc>
                <a:spcPct val="100000"/>
              </a:lnSpc>
              <a:spcBef>
                <a:spcPts val="0"/>
              </a:spcBef>
              <a:spcAft>
                <a:spcPts val="0"/>
              </a:spcAft>
              <a:buSzPts val="2600"/>
              <a:buChar char="●"/>
            </a:pPr>
            <a:r>
              <a:rPr lang="en-GB"/>
              <a:t>how emergencies affect education</a:t>
            </a:r>
            <a:endParaRPr/>
          </a:p>
          <a:p>
            <a:pPr indent="-393700" lvl="0" marL="457200" rtl="0" algn="l">
              <a:lnSpc>
                <a:spcPct val="100000"/>
              </a:lnSpc>
              <a:spcBef>
                <a:spcPts val="0"/>
              </a:spcBef>
              <a:spcAft>
                <a:spcPts val="0"/>
              </a:spcAft>
              <a:buSzPts val="2600"/>
              <a:buChar char="●"/>
            </a:pPr>
            <a:r>
              <a:rPr lang="en-GB"/>
              <a:t>international commitments to inclusive education</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4"/>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2800"/>
              <a:buFont typeface="Calibri"/>
              <a:buNone/>
            </a:pPr>
            <a:r>
              <a:rPr lang="en-GB"/>
              <a:t>Activity 1: Agree/disagree game</a:t>
            </a:r>
            <a:endParaRPr/>
          </a:p>
        </p:txBody>
      </p:sp>
      <p:sp>
        <p:nvSpPr>
          <p:cNvPr id="83" name="Google Shape;83;p4"/>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84" name="Google Shape;84;p4"/>
          <p:cNvSpPr txBox="1"/>
          <p:nvPr>
            <p:ph idx="1" type="body"/>
          </p:nvPr>
        </p:nvSpPr>
        <p:spPr>
          <a:xfrm>
            <a:off x="191800" y="1051470"/>
            <a:ext cx="11822400" cy="4645200"/>
          </a:xfrm>
          <a:prstGeom prst="rect">
            <a:avLst/>
          </a:prstGeom>
          <a:noFill/>
          <a:ln>
            <a:noFill/>
          </a:ln>
        </p:spPr>
        <p:txBody>
          <a:bodyPr anchorCtr="0" anchor="t" bIns="117825" lIns="117825" spcFirstLastPara="1" rIns="117825" wrap="square" tIns="117825">
            <a:normAutofit/>
          </a:bodyPr>
          <a:lstStyle/>
          <a:p>
            <a:pPr indent="-457200" lvl="0" marL="584200" rtl="0" algn="l">
              <a:lnSpc>
                <a:spcPct val="100000"/>
              </a:lnSpc>
              <a:spcBef>
                <a:spcPts val="0"/>
              </a:spcBef>
              <a:spcAft>
                <a:spcPts val="0"/>
              </a:spcAft>
              <a:buSzPts val="2600"/>
              <a:buChar char="●"/>
            </a:pPr>
            <a:r>
              <a:rPr lang="en-GB"/>
              <a:t>You will hear or read one statement at a time.</a:t>
            </a:r>
            <a:br>
              <a:rPr lang="en-GB"/>
            </a:br>
            <a:endParaRPr/>
          </a:p>
          <a:p>
            <a:pPr indent="-457200" lvl="0" marL="584200" rtl="0" algn="l">
              <a:lnSpc>
                <a:spcPct val="100000"/>
              </a:lnSpc>
              <a:spcBef>
                <a:spcPts val="0"/>
              </a:spcBef>
              <a:spcAft>
                <a:spcPts val="0"/>
              </a:spcAft>
              <a:buSzPts val="2600"/>
              <a:buChar char="●"/>
            </a:pPr>
            <a:r>
              <a:rPr lang="en-GB"/>
              <a:t> Move to the “agree” side if you agree with the statement. Move to the “disagree” side if you disagree.</a:t>
            </a:r>
            <a:br>
              <a:rPr lang="en-GB"/>
            </a:br>
            <a:endParaRPr/>
          </a:p>
          <a:p>
            <a:pPr indent="-457200" lvl="0" marL="584200" rtl="0" algn="l">
              <a:lnSpc>
                <a:spcPct val="100000"/>
              </a:lnSpc>
              <a:spcBef>
                <a:spcPts val="0"/>
              </a:spcBef>
              <a:spcAft>
                <a:spcPts val="0"/>
              </a:spcAft>
              <a:buSzPts val="2600"/>
              <a:buChar char="●"/>
            </a:pPr>
            <a:r>
              <a:rPr lang="en-GB"/>
              <a:t>Stand in the middle if you are unsure.</a:t>
            </a:r>
            <a:br>
              <a:rPr lang="en-GB"/>
            </a:br>
            <a:endParaRPr>
              <a:highlight>
                <a:srgbClr val="FFFF00"/>
              </a:highlight>
            </a:endParaRPr>
          </a:p>
          <a:p>
            <a:pPr indent="-457200" lvl="0" marL="584200" rtl="0" algn="l">
              <a:lnSpc>
                <a:spcPct val="100000"/>
              </a:lnSpc>
              <a:spcBef>
                <a:spcPts val="0"/>
              </a:spcBef>
              <a:spcAft>
                <a:spcPts val="0"/>
              </a:spcAft>
              <a:buSzPts val="2600"/>
              <a:buChar char="●"/>
            </a:pPr>
            <a:r>
              <a:rPr lang="en-GB"/>
              <a:t>Feel free to discuss perspectives with each other and try to convince those who disagree with you to move to your side</a:t>
            </a:r>
            <a:r>
              <a:rPr lang="en-GB">
                <a:extLst>
                  <a:ext uri="http://customooxmlschemas.google.com/">
                    <go:slidesCustomData xmlns:go="http://customooxmlschemas.google.com/" textRoundtripDataId="1"/>
                  </a:ext>
                </a:extLst>
              </a:rPr>
              <a: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5"/>
          <p:cNvSpPr txBox="1"/>
          <p:nvPr>
            <p:ph type="title"/>
          </p:nvPr>
        </p:nvSpPr>
        <p:spPr>
          <a:xfrm>
            <a:off x="191800" y="172620"/>
            <a:ext cx="11735100" cy="7062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2820"/>
              <a:buFont typeface="Calibri"/>
              <a:buNone/>
            </a:pPr>
            <a:r>
              <a:rPr lang="en-GB"/>
              <a:t>Mina’s story </a:t>
            </a:r>
            <a:endParaRPr/>
          </a:p>
          <a:p>
            <a:pPr indent="0" lvl="0" marL="0" rtl="0" algn="ctr">
              <a:lnSpc>
                <a:spcPct val="100000"/>
              </a:lnSpc>
              <a:spcBef>
                <a:spcPts val="0"/>
              </a:spcBef>
              <a:spcAft>
                <a:spcPts val="0"/>
              </a:spcAft>
              <a:buClr>
                <a:schemeClr val="dk1"/>
              </a:buClr>
              <a:buSzPct val="151724"/>
              <a:buFont typeface="Calibri"/>
              <a:buNone/>
            </a:pPr>
            <a:r>
              <a:rPr b="0" i="1" lang="en-GB" sz="2900"/>
              <a:t>Chapter 1: Introducing me</a:t>
            </a:r>
            <a:endParaRPr b="0" i="1" sz="2900"/>
          </a:p>
        </p:txBody>
      </p:sp>
      <p:sp>
        <p:nvSpPr>
          <p:cNvPr id="90" name="Google Shape;90;p5"/>
          <p:cNvSpPr txBox="1"/>
          <p:nvPr/>
        </p:nvSpPr>
        <p:spPr>
          <a:xfrm rot="-5400000">
            <a:off x="-81206" y="3244896"/>
            <a:ext cx="274320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1" name="Google Shape;91;p5"/>
          <p:cNvSpPr txBox="1"/>
          <p:nvPr>
            <p:ph idx="1" type="body"/>
          </p:nvPr>
        </p:nvSpPr>
        <p:spPr>
          <a:xfrm>
            <a:off x="191800" y="1222750"/>
            <a:ext cx="11822400" cy="4713600"/>
          </a:xfrm>
          <a:prstGeom prst="rect">
            <a:avLst/>
          </a:prstGeom>
          <a:noFill/>
          <a:ln>
            <a:noFill/>
          </a:ln>
        </p:spPr>
        <p:txBody>
          <a:bodyPr anchorCtr="0" anchor="t" bIns="117825" lIns="117825" spcFirstLastPara="1" rIns="117825" wrap="square" tIns="117825">
            <a:normAutofit fontScale="92500" lnSpcReduction="20000"/>
          </a:bodyPr>
          <a:lstStyle/>
          <a:p>
            <a:pPr indent="0" lvl="0" marL="0" rtl="0" algn="l">
              <a:lnSpc>
                <a:spcPct val="100000"/>
              </a:lnSpc>
              <a:spcBef>
                <a:spcPts val="0"/>
              </a:spcBef>
              <a:spcAft>
                <a:spcPts val="0"/>
              </a:spcAft>
              <a:buClr>
                <a:schemeClr val="dk1"/>
              </a:buClr>
              <a:buSzPct val="108108"/>
              <a:buFont typeface="Arial"/>
              <a:buNone/>
            </a:pPr>
            <a:r>
              <a:rPr lang="en-GB"/>
              <a:t>Hello. My name is Mina. I’m 11 years old. I was born with a condition that affects connective tissue in my body. I experience incontinence, joint pain, and some hearing loss. Two years ago, a doctor told my parents that I have scoliosis too. This means that my spine is bending and twisting. </a:t>
            </a:r>
            <a:endParaRPr/>
          </a:p>
          <a:p>
            <a:pPr indent="0" lvl="0" marL="0" rtl="0" algn="l">
              <a:lnSpc>
                <a:spcPct val="100000"/>
              </a:lnSpc>
              <a:spcBef>
                <a:spcPts val="0"/>
              </a:spcBef>
              <a:spcAft>
                <a:spcPts val="0"/>
              </a:spcAft>
              <a:buClr>
                <a:schemeClr val="dk1"/>
              </a:buClr>
              <a:buSzPct val="108108"/>
              <a:buFont typeface="Arial"/>
              <a:buNone/>
            </a:pPr>
            <a:r>
              <a:t/>
            </a:r>
            <a:endParaRPr/>
          </a:p>
          <a:p>
            <a:pPr indent="0" lvl="0" marL="0" rtl="0" algn="l">
              <a:lnSpc>
                <a:spcPct val="100000"/>
              </a:lnSpc>
              <a:spcBef>
                <a:spcPts val="0"/>
              </a:spcBef>
              <a:spcAft>
                <a:spcPts val="0"/>
              </a:spcAft>
              <a:buClr>
                <a:schemeClr val="dk1"/>
              </a:buClr>
              <a:buSzPct val="108108"/>
              <a:buFont typeface="Arial"/>
              <a:buNone/>
            </a:pPr>
            <a:r>
              <a:rPr lang="en-GB"/>
              <a:t>I started going to school aged 6. I’m clever, everyone says so! I was lucky. The teachers at my school were lovely. They even did some courses to find out how to be inclusive for learners with different educational needs. They tried very hard. Although the school did not have many resources, together we found solutions so that I could join in almost all the activities with my friends.</a:t>
            </a:r>
            <a:endParaRPr/>
          </a:p>
          <a:p>
            <a:pPr indent="0" lvl="0" marL="0" rtl="0" algn="l">
              <a:lnSpc>
                <a:spcPct val="100000"/>
              </a:lnSpc>
              <a:spcBef>
                <a:spcPts val="0"/>
              </a:spcBef>
              <a:spcAft>
                <a:spcPts val="0"/>
              </a:spcAft>
              <a:buClr>
                <a:schemeClr val="dk1"/>
              </a:buClr>
              <a:buSzPct val="108108"/>
              <a:buFont typeface="Arial"/>
              <a:buNone/>
            </a:pPr>
            <a:r>
              <a:t/>
            </a:r>
            <a:endParaRPr/>
          </a:p>
          <a:p>
            <a:pPr indent="0" lvl="0" marL="0" rtl="0" algn="l">
              <a:lnSpc>
                <a:spcPct val="100000"/>
              </a:lnSpc>
              <a:spcBef>
                <a:spcPts val="0"/>
              </a:spcBef>
              <a:spcAft>
                <a:spcPts val="0"/>
              </a:spcAft>
              <a:buClr>
                <a:schemeClr val="dk1"/>
              </a:buClr>
              <a:buSzPct val="108107"/>
              <a:buFont typeface="Arial"/>
              <a:buNone/>
            </a:pPr>
            <a:r>
              <a:rPr lang="en-GB"/>
              <a:t>Then the war started, and my family and I fled 400 km north to where my grandmother once lived. I had never been there before, and I hated it. We found accommodation in a temporary settlement. I thought I would never go to school again. My mum told me not to give up hope.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6"/>
          <p:cNvSpPr txBox="1"/>
          <p:nvPr/>
        </p:nvSpPr>
        <p:spPr>
          <a:xfrm rot="-5400000">
            <a:off x="-81222" y="3244912"/>
            <a:ext cx="2743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8" name="Google Shape;98;p6"/>
          <p:cNvSpPr txBox="1"/>
          <p:nvPr>
            <p:ph type="title"/>
          </p:nvPr>
        </p:nvSpPr>
        <p:spPr>
          <a:xfrm>
            <a:off x="191800" y="248820"/>
            <a:ext cx="11735100" cy="706200"/>
          </a:xfrm>
          <a:prstGeom prst="rect">
            <a:avLst/>
          </a:prstGeom>
          <a:noFill/>
          <a:ln>
            <a:noFill/>
          </a:ln>
        </p:spPr>
        <p:txBody>
          <a:bodyPr anchorCtr="0" anchor="t" bIns="117825" lIns="117825" spcFirstLastPara="1" rIns="117825" wrap="square" tIns="117825">
            <a:noAutofit/>
          </a:bodyPr>
          <a:lstStyle/>
          <a:p>
            <a:pPr indent="0" lvl="0" marL="0" rtl="0" algn="ctr">
              <a:lnSpc>
                <a:spcPct val="100000"/>
              </a:lnSpc>
              <a:spcBef>
                <a:spcPts val="0"/>
              </a:spcBef>
              <a:spcAft>
                <a:spcPts val="0"/>
              </a:spcAft>
              <a:buSzPts val="990"/>
              <a:buNone/>
            </a:pPr>
            <a:r>
              <a:rPr lang="en-GB" sz="3010"/>
              <a:t>Activity 2: Brainstorming how emergencies make inclusion in education harder</a:t>
            </a:r>
            <a:endParaRPr sz="3010"/>
          </a:p>
        </p:txBody>
      </p:sp>
      <p:sp>
        <p:nvSpPr>
          <p:cNvPr id="99" name="Google Shape;99;p6"/>
          <p:cNvSpPr txBox="1"/>
          <p:nvPr>
            <p:ph idx="1" type="body"/>
          </p:nvPr>
        </p:nvSpPr>
        <p:spPr>
          <a:xfrm>
            <a:off x="241725" y="1546770"/>
            <a:ext cx="11822400" cy="4645200"/>
          </a:xfrm>
          <a:prstGeom prst="rect">
            <a:avLst/>
          </a:prstGeom>
          <a:noFill/>
          <a:ln>
            <a:noFill/>
          </a:ln>
        </p:spPr>
        <p:txBody>
          <a:bodyPr anchorCtr="0" anchor="t" bIns="117825" lIns="117825" spcFirstLastPara="1" rIns="117825" wrap="square" tIns="117825">
            <a:normAutofit/>
          </a:bodyPr>
          <a:lstStyle/>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a:p>
          <a:p>
            <a:pPr indent="0" lvl="0" marL="0" rtl="0" algn="l">
              <a:lnSpc>
                <a:spcPct val="100000"/>
              </a:lnSpc>
              <a:spcBef>
                <a:spcPts val="0"/>
              </a:spcBef>
              <a:spcAft>
                <a:spcPts val="0"/>
              </a:spcAft>
              <a:buSzPts val="2600"/>
              <a:buNone/>
            </a:pPr>
            <a:r>
              <a:t/>
            </a:r>
            <a:endParaRPr b="1"/>
          </a:p>
          <a:p>
            <a:pPr indent="0" lvl="0" marL="0" rtl="0" algn="ctr">
              <a:lnSpc>
                <a:spcPct val="100000"/>
              </a:lnSpc>
              <a:spcBef>
                <a:spcPts val="0"/>
              </a:spcBef>
              <a:spcAft>
                <a:spcPts val="0"/>
              </a:spcAft>
              <a:buSzPts val="2600"/>
              <a:buNone/>
            </a:pPr>
            <a:r>
              <a:t/>
            </a:r>
            <a:endParaRPr b="1"/>
          </a:p>
          <a:p>
            <a:pPr indent="0" lvl="0" marL="0" rtl="0" algn="ctr">
              <a:lnSpc>
                <a:spcPct val="100000"/>
              </a:lnSpc>
              <a:spcBef>
                <a:spcPts val="0"/>
              </a:spcBef>
              <a:spcAft>
                <a:spcPts val="0"/>
              </a:spcAft>
              <a:buSzPts val="2600"/>
              <a:buNone/>
            </a:pPr>
            <a:r>
              <a:rPr b="1" lang="en-GB"/>
              <a:t>H</a:t>
            </a:r>
            <a:r>
              <a:rPr b="1" lang="en-GB"/>
              <a:t>ow an emergency (of any type) could make it harder to include all learners?</a:t>
            </a:r>
            <a:endParaRPr b="1"/>
          </a:p>
          <a:p>
            <a:pPr indent="0" lvl="0" marL="0" rtl="0" algn="ctr">
              <a:lnSpc>
                <a:spcPct val="100000"/>
              </a:lnSpc>
              <a:spcBef>
                <a:spcPts val="0"/>
              </a:spcBef>
              <a:spcAft>
                <a:spcPts val="0"/>
              </a:spcAft>
              <a:buSzPts val="2600"/>
              <a:buNone/>
            </a:pPr>
            <a:r>
              <a:t/>
            </a:r>
            <a:endParaRPr b="1"/>
          </a:p>
        </p:txBody>
      </p:sp>
    </p:spTree>
  </p:cSld>
  <p:clrMapOvr>
    <a:masterClrMapping/>
  </p:clrMapOvr>
</p:sld>
</file>

<file path=ppt/theme/theme1.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